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1"/>
  </p:sldMasterIdLst>
  <p:notesMasterIdLst>
    <p:notesMasterId r:id="rId13"/>
  </p:notesMasterIdLst>
  <p:handoutMasterIdLst>
    <p:handoutMasterId r:id="rId14"/>
  </p:handoutMasterIdLst>
  <p:sldIdLst>
    <p:sldId id="262" r:id="rId2"/>
    <p:sldId id="307" r:id="rId3"/>
    <p:sldId id="308" r:id="rId4"/>
    <p:sldId id="312" r:id="rId5"/>
    <p:sldId id="263" r:id="rId6"/>
    <p:sldId id="313" r:id="rId7"/>
    <p:sldId id="314" r:id="rId8"/>
    <p:sldId id="315" r:id="rId9"/>
    <p:sldId id="316" r:id="rId10"/>
    <p:sldId id="318" r:id="rId11"/>
    <p:sldId id="319" r:id="rId12"/>
  </p:sldIdLst>
  <p:sldSz cx="9144000" cy="6858000" type="screen4x3"/>
  <p:notesSz cx="7010400" cy="92964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EC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2593" autoAdjust="0"/>
  </p:normalViewPr>
  <p:slideViewPr>
    <p:cSldViewPr>
      <p:cViewPr varScale="1">
        <p:scale>
          <a:sx n="105" d="100"/>
          <a:sy n="105" d="100"/>
        </p:scale>
        <p:origin x="1800"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8475" cy="465138"/>
          </a:xfrm>
          <a:prstGeom prst="rect">
            <a:avLst/>
          </a:prstGeom>
        </p:spPr>
        <p:txBody>
          <a:bodyPr vert="horz" lIns="94911" tIns="47456" rIns="94911" bIns="47456" rtlCol="0"/>
          <a:lstStyle>
            <a:lvl1pPr algn="l">
              <a:defRPr sz="1300"/>
            </a:lvl1pPr>
          </a:lstStyle>
          <a:p>
            <a:endParaRPr lang="en-US"/>
          </a:p>
        </p:txBody>
      </p:sp>
      <p:sp>
        <p:nvSpPr>
          <p:cNvPr id="3" name="Date Placeholder 2"/>
          <p:cNvSpPr>
            <a:spLocks noGrp="1"/>
          </p:cNvSpPr>
          <p:nvPr>
            <p:ph type="dt" sz="quarter" idx="1"/>
          </p:nvPr>
        </p:nvSpPr>
        <p:spPr>
          <a:xfrm>
            <a:off x="3970341" y="0"/>
            <a:ext cx="3038475" cy="465138"/>
          </a:xfrm>
          <a:prstGeom prst="rect">
            <a:avLst/>
          </a:prstGeom>
        </p:spPr>
        <p:txBody>
          <a:bodyPr vert="horz" lIns="94911" tIns="47456" rIns="94911" bIns="47456" rtlCol="0"/>
          <a:lstStyle>
            <a:lvl1pPr algn="r">
              <a:defRPr sz="1300"/>
            </a:lvl1pPr>
          </a:lstStyle>
          <a:p>
            <a:fld id="{A49E5D93-9A9A-4CF6-9A77-3A87D07E3EEA}" type="datetimeFigureOut">
              <a:rPr lang="en-US" smtClean="0"/>
              <a:t>10/4/2021</a:t>
            </a:fld>
            <a:endParaRPr lang="en-US"/>
          </a:p>
        </p:txBody>
      </p:sp>
      <p:sp>
        <p:nvSpPr>
          <p:cNvPr id="4" name="Footer Placeholder 3"/>
          <p:cNvSpPr>
            <a:spLocks noGrp="1"/>
          </p:cNvSpPr>
          <p:nvPr>
            <p:ph type="ftr" sz="quarter" idx="2"/>
          </p:nvPr>
        </p:nvSpPr>
        <p:spPr>
          <a:xfrm>
            <a:off x="6" y="8829675"/>
            <a:ext cx="3038475" cy="465138"/>
          </a:xfrm>
          <a:prstGeom prst="rect">
            <a:avLst/>
          </a:prstGeom>
        </p:spPr>
        <p:txBody>
          <a:bodyPr vert="horz" lIns="94911" tIns="47456" rIns="94911" bIns="47456" rtlCol="0" anchor="b"/>
          <a:lstStyle>
            <a:lvl1pPr algn="l">
              <a:defRPr sz="1300"/>
            </a:lvl1pPr>
          </a:lstStyle>
          <a:p>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4911" tIns="47456" rIns="94911" bIns="47456" rtlCol="0" anchor="b"/>
          <a:lstStyle>
            <a:lvl1pPr algn="r">
              <a:defRPr sz="1300"/>
            </a:lvl1pPr>
          </a:lstStyle>
          <a:p>
            <a:fld id="{D97B938E-4C33-4A1C-8B36-77B17D896420}" type="slidenum">
              <a:rPr lang="en-US" smtClean="0"/>
              <a:t>‹#›</a:t>
            </a:fld>
            <a:endParaRPr lang="en-US"/>
          </a:p>
        </p:txBody>
      </p:sp>
    </p:spTree>
    <p:extLst>
      <p:ext uri="{BB962C8B-B14F-4D97-AF65-F5344CB8AC3E}">
        <p14:creationId xmlns:p14="http://schemas.microsoft.com/office/powerpoint/2010/main" val="2494380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2" y="3"/>
            <a:ext cx="3038142" cy="465740"/>
          </a:xfrm>
          <a:prstGeom prst="rect">
            <a:avLst/>
          </a:prstGeom>
          <a:noFill/>
          <a:ln>
            <a:noFill/>
          </a:ln>
        </p:spPr>
        <p:txBody>
          <a:bodyPr lIns="95598" tIns="95598" rIns="95598" bIns="95598" anchor="ctr" anchorCtr="0"/>
          <a:lstStyle>
            <a:lvl1pPr marL="0" marR="0" indent="0" algn="l" rtl="0">
              <a:defRPr sz="19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a:p>
        </p:txBody>
      </p:sp>
      <p:sp>
        <p:nvSpPr>
          <p:cNvPr id="3" name="Shape 3"/>
          <p:cNvSpPr txBox="1">
            <a:spLocks noGrp="1"/>
          </p:cNvSpPr>
          <p:nvPr>
            <p:ph type="dt" idx="10"/>
          </p:nvPr>
        </p:nvSpPr>
        <p:spPr>
          <a:xfrm>
            <a:off x="3970738" y="3"/>
            <a:ext cx="3038142" cy="465740"/>
          </a:xfrm>
          <a:prstGeom prst="rect">
            <a:avLst/>
          </a:prstGeom>
          <a:noFill/>
          <a:ln>
            <a:noFill/>
          </a:ln>
        </p:spPr>
        <p:txBody>
          <a:bodyPr lIns="95598" tIns="95598" rIns="95598" bIns="95598" anchor="t" anchorCtr="0"/>
          <a:lstStyle>
            <a:lvl1pPr marL="0" marR="0" indent="0" algn="r" rtl="0">
              <a:defRPr sz="13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a:p>
        </p:txBody>
      </p:sp>
      <p:sp>
        <p:nvSpPr>
          <p:cNvPr id="4" name="Shape 4"/>
          <p:cNvSpPr>
            <a:spLocks noGrp="1" noRot="1" noChangeAspect="1"/>
          </p:cNvSpPr>
          <p:nvPr>
            <p:ph type="sldImg" idx="3"/>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701349" y="4416101"/>
            <a:ext cx="5607711" cy="4183993"/>
          </a:xfrm>
          <a:prstGeom prst="rect">
            <a:avLst/>
          </a:prstGeom>
          <a:noFill/>
          <a:ln>
            <a:noFill/>
          </a:ln>
        </p:spPr>
        <p:txBody>
          <a:bodyPr lIns="95598" tIns="95598" rIns="95598" bIns="95598" anchor="ctr" anchorCtr="0"/>
          <a:lstStyle>
            <a:lvl1pPr marL="0" marR="0" indent="0" algn="l" rtl="0">
              <a:defRPr sz="1800" b="0" i="0" u="none" strike="noStrike" cap="none" baseline="0"/>
            </a:lvl1pPr>
            <a:lvl2pPr marL="0" marR="0" indent="0" algn="l" rtl="0">
              <a:defRPr sz="1800" b="0" i="0" u="none" strike="noStrike" cap="none" baseline="0"/>
            </a:lvl2pPr>
            <a:lvl3pPr marL="0" marR="0" indent="0" algn="l" rtl="0">
              <a:defRPr sz="1800" b="0" i="0" u="none" strike="noStrike" cap="none" baseline="0"/>
            </a:lvl3pPr>
            <a:lvl4pPr marL="0" marR="0" indent="0" algn="l" rtl="0">
              <a:defRPr sz="1800" b="0" i="0" u="none" strike="noStrike" cap="none" baseline="0"/>
            </a:lvl4pPr>
            <a:lvl5pPr marL="0" marR="0" indent="0" algn="l" rtl="0">
              <a:defRPr sz="1800" b="0" i="0" u="none" strike="noStrike" cap="none" baseline="0"/>
            </a:lvl5pPr>
            <a:lvl6pPr marL="0" marR="0" indent="0" algn="l" rtl="0">
              <a:defRPr sz="1800" b="0" i="0" u="none" strike="noStrike" cap="none" baseline="0"/>
            </a:lvl6pPr>
            <a:lvl7pPr marL="0" marR="0" indent="0" algn="l" rtl="0">
              <a:defRPr sz="1800" b="0" i="0" u="none" strike="noStrike" cap="none" baseline="0"/>
            </a:lvl7pPr>
            <a:lvl8pPr marL="0" marR="0" indent="0" algn="l" rtl="0">
              <a:defRPr sz="1800" b="0" i="0" u="none" strike="noStrike" cap="none" baseline="0"/>
            </a:lvl8pPr>
            <a:lvl9pPr marL="0" marR="0" indent="0" algn="l" rtl="0">
              <a:defRPr sz="1800" b="0" i="0" u="none" strike="noStrike" cap="none" baseline="0"/>
            </a:lvl9pPr>
          </a:lstStyle>
          <a:p>
            <a:endParaRPr/>
          </a:p>
        </p:txBody>
      </p:sp>
      <p:sp>
        <p:nvSpPr>
          <p:cNvPr id="6" name="Shape 6"/>
          <p:cNvSpPr txBox="1">
            <a:spLocks noGrp="1"/>
          </p:cNvSpPr>
          <p:nvPr>
            <p:ph type="ftr" idx="11"/>
          </p:nvPr>
        </p:nvSpPr>
        <p:spPr>
          <a:xfrm>
            <a:off x="2" y="8829123"/>
            <a:ext cx="3038142" cy="465740"/>
          </a:xfrm>
          <a:prstGeom prst="rect">
            <a:avLst/>
          </a:prstGeom>
          <a:noFill/>
          <a:ln>
            <a:noFill/>
          </a:ln>
        </p:spPr>
        <p:txBody>
          <a:bodyPr lIns="95598" tIns="95598" rIns="95598" bIns="95598" anchor="ctr" anchorCtr="0"/>
          <a:lstStyle>
            <a:lvl1pPr marL="0" marR="0" indent="0" algn="l" rtl="0">
              <a:defRPr sz="19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a:p>
        </p:txBody>
      </p:sp>
      <p:sp>
        <p:nvSpPr>
          <p:cNvPr id="7" name="Shape 7"/>
          <p:cNvSpPr txBox="1">
            <a:spLocks noGrp="1"/>
          </p:cNvSpPr>
          <p:nvPr>
            <p:ph type="sldNum" idx="12"/>
          </p:nvPr>
        </p:nvSpPr>
        <p:spPr>
          <a:xfrm>
            <a:off x="3970738" y="8829123"/>
            <a:ext cx="3038142" cy="465740"/>
          </a:xfrm>
          <a:prstGeom prst="rect">
            <a:avLst/>
          </a:prstGeom>
          <a:noFill/>
          <a:ln>
            <a:noFill/>
          </a:ln>
        </p:spPr>
        <p:txBody>
          <a:bodyPr lIns="95598" tIns="95598" rIns="95598" bIns="95598" anchor="b" anchorCtr="0"/>
          <a:lstStyle>
            <a:lvl1pPr marL="0" marR="0" indent="0" algn="r" rtl="0">
              <a:defRPr sz="1300" b="0" i="0" u="none" strike="noStrike" cap="none" baseline="0"/>
            </a:lvl1pPr>
            <a:lvl2pPr marL="0" marR="0" indent="0" algn="l" rtl="0">
              <a:defRPr sz="1900" b="0" i="0" u="none" strike="noStrike" cap="none" baseline="0"/>
            </a:lvl2pPr>
            <a:lvl3pPr marL="0" marR="0" indent="0" algn="l" rtl="0">
              <a:defRPr sz="1900" b="0" i="0" u="none" strike="noStrike" cap="none" baseline="0"/>
            </a:lvl3pPr>
            <a:lvl4pPr marL="0" marR="0" indent="0" algn="l" rtl="0">
              <a:defRPr sz="1900" b="0" i="0" u="none" strike="noStrike" cap="none" baseline="0"/>
            </a:lvl4pPr>
            <a:lvl5pPr marL="0" marR="0" indent="0" algn="l" rtl="0">
              <a:defRPr sz="1900" b="0" i="0" u="none" strike="noStrike" cap="none" baseline="0"/>
            </a:lvl5pPr>
            <a:lvl6pPr marL="0" marR="0" indent="0" algn="l" rtl="0">
              <a:defRPr sz="1900" b="0" i="0" u="none" strike="noStrike" cap="none" baseline="0"/>
            </a:lvl6pPr>
            <a:lvl7pPr marL="0" marR="0" indent="0" algn="l" rtl="0">
              <a:defRPr sz="1900" b="0" i="0" u="none" strike="noStrike" cap="none" baseline="0"/>
            </a:lvl7pPr>
            <a:lvl8pPr marL="0" marR="0" indent="0" algn="l" rtl="0">
              <a:defRPr sz="1900" b="0" i="0" u="none" strike="noStrike" cap="none" baseline="0"/>
            </a:lvl8pPr>
            <a:lvl9pPr marL="0" marR="0" indent="0" algn="l" rtl="0">
              <a:defRPr sz="1900" b="0" i="0" u="none" strike="noStrike" cap="none" baseline="0"/>
            </a:lvl9pPr>
          </a:lstStyle>
          <a:p>
            <a:endParaRPr/>
          </a:p>
        </p:txBody>
      </p:sp>
    </p:spTree>
    <p:extLst>
      <p:ext uri="{BB962C8B-B14F-4D97-AF65-F5344CB8AC3E}">
        <p14:creationId xmlns:p14="http://schemas.microsoft.com/office/powerpoint/2010/main" val="372472528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701351" y="4416103"/>
            <a:ext cx="5607855" cy="4183949"/>
          </a:xfrm>
          <a:prstGeom prst="rect">
            <a:avLst/>
          </a:prstGeom>
        </p:spPr>
        <p:txBody>
          <a:bodyPr lIns="95598" tIns="95598" rIns="95598" bIns="95598" anchor="ctr" anchorCtr="0">
            <a:noAutofit/>
          </a:bodyPr>
          <a:lstStyle/>
          <a:p>
            <a:pPr lvl="0" rtl="0">
              <a:buNone/>
            </a:pPr>
            <a:r>
              <a:rPr lang="en-US" sz="1200" dirty="0"/>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16" name="Shape 216"/>
          <p:cNvSpPr txBox="1">
            <a:spLocks noGrp="1"/>
          </p:cNvSpPr>
          <p:nvPr>
            <p:ph type="body" idx="1"/>
          </p:nvPr>
        </p:nvSpPr>
        <p:spPr>
          <a:xfrm>
            <a:off x="701351" y="4416103"/>
            <a:ext cx="5607855" cy="4183949"/>
          </a:xfrm>
          <a:prstGeom prst="rect">
            <a:avLst/>
          </a:prstGeom>
          <a:noFill/>
          <a:ln>
            <a:noFill/>
          </a:ln>
        </p:spPr>
        <p:txBody>
          <a:bodyPr lIns="91467" tIns="91467" rIns="91467" bIns="91467" anchor="ctr" anchorCtr="0">
            <a:noAutofit/>
          </a:bodyPr>
          <a:lstStyle/>
          <a:p>
            <a:endParaRPr lang="en-US" sz="800" b="1" dirty="0"/>
          </a:p>
        </p:txBody>
      </p:sp>
      <p:sp>
        <p:nvSpPr>
          <p:cNvPr id="217" name="Shape 217"/>
          <p:cNvSpPr txBox="1">
            <a:spLocks noGrp="1"/>
          </p:cNvSpPr>
          <p:nvPr>
            <p:ph type="sldNum" idx="12"/>
          </p:nvPr>
        </p:nvSpPr>
        <p:spPr>
          <a:xfrm>
            <a:off x="3970738" y="8829122"/>
            <a:ext cx="3038142" cy="465621"/>
          </a:xfrm>
          <a:prstGeom prst="rect">
            <a:avLst/>
          </a:prstGeom>
          <a:noFill/>
          <a:ln>
            <a:noFill/>
          </a:ln>
        </p:spPr>
        <p:txBody>
          <a:bodyPr lIns="91467" tIns="91467" rIns="91467" bIns="91467" anchor="b"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16" name="Shape 216"/>
          <p:cNvSpPr txBox="1">
            <a:spLocks noGrp="1"/>
          </p:cNvSpPr>
          <p:nvPr>
            <p:ph type="body" idx="1"/>
          </p:nvPr>
        </p:nvSpPr>
        <p:spPr>
          <a:xfrm>
            <a:off x="701351" y="4416103"/>
            <a:ext cx="5607855" cy="4183949"/>
          </a:xfrm>
          <a:prstGeom prst="rect">
            <a:avLst/>
          </a:prstGeom>
          <a:noFill/>
          <a:ln>
            <a:noFill/>
          </a:ln>
        </p:spPr>
        <p:txBody>
          <a:bodyPr lIns="91467" tIns="91467" rIns="91467" bIns="91467" anchor="ctr" anchorCtr="0">
            <a:noAutofit/>
          </a:bodyPr>
          <a:lstStyle/>
          <a:p>
            <a:endParaRPr lang="en-US" sz="800" b="1" dirty="0"/>
          </a:p>
        </p:txBody>
      </p:sp>
      <p:sp>
        <p:nvSpPr>
          <p:cNvPr id="217" name="Shape 217"/>
          <p:cNvSpPr txBox="1">
            <a:spLocks noGrp="1"/>
          </p:cNvSpPr>
          <p:nvPr>
            <p:ph type="sldNum" idx="12"/>
          </p:nvPr>
        </p:nvSpPr>
        <p:spPr>
          <a:xfrm>
            <a:off x="3970738" y="8829122"/>
            <a:ext cx="3038142" cy="465621"/>
          </a:xfrm>
          <a:prstGeom prst="rect">
            <a:avLst/>
          </a:prstGeom>
          <a:noFill/>
          <a:ln>
            <a:noFill/>
          </a:ln>
        </p:spPr>
        <p:txBody>
          <a:bodyPr lIns="91467" tIns="91467" rIns="91467" bIns="91467" anchor="b"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71" name="Shape 71"/>
          <p:cNvSpPr txBox="1">
            <a:spLocks noGrp="1"/>
          </p:cNvSpPr>
          <p:nvPr>
            <p:ph type="body" idx="1"/>
          </p:nvPr>
        </p:nvSpPr>
        <p:spPr>
          <a:xfrm>
            <a:off x="701346" y="4416098"/>
            <a:ext cx="5607855" cy="4183949"/>
          </a:xfrm>
          <a:prstGeom prst="rect">
            <a:avLst/>
          </a:prstGeom>
          <a:noFill/>
          <a:ln>
            <a:noFill/>
          </a:ln>
        </p:spPr>
        <p:txBody>
          <a:bodyPr lIns="88122" tIns="88122" rIns="88122" bIns="88122" anchor="t" anchorCtr="0">
            <a:noAutofit/>
          </a:bodyPr>
          <a:lstStyle/>
          <a:p>
            <a:endParaRPr dirty="0"/>
          </a:p>
          <a:p>
            <a:r>
              <a:rPr lang="en-US" b="1" dirty="0">
                <a:latin typeface="Arial"/>
                <a:ea typeface="Arial"/>
                <a:cs typeface="Arial"/>
                <a:sym typeface="Arial"/>
              </a:rPr>
              <a:t>The</a:t>
            </a:r>
            <a:r>
              <a:rPr lang="en-US" b="1" baseline="0" dirty="0">
                <a:latin typeface="Arial"/>
                <a:ea typeface="Arial"/>
                <a:cs typeface="Arial"/>
                <a:sym typeface="Arial"/>
              </a:rPr>
              <a:t> 38 rural counties highlighted on the map represent more than half of California’s counties (58) and more than half (58%/91614 square miles) of California’s land mass (155,779 square miles).  California’s rural counties range from forested and mountainous landscapes to coastal regions, desert regions and farm and vineyard land.  Rural California provides food, water and recreation to residents and visitors from across the state and country.</a:t>
            </a:r>
          </a:p>
          <a:p>
            <a:endParaRPr lang="en-US" b="1" baseline="0" dirty="0">
              <a:latin typeface="Arial"/>
              <a:ea typeface="Arial"/>
              <a:cs typeface="Arial"/>
              <a:sym typeface="Arial"/>
            </a:endParaRPr>
          </a:p>
          <a:p>
            <a:endParaRPr b="1" dirty="0">
              <a:latin typeface="Arial"/>
              <a:ea typeface="Arial"/>
              <a:cs typeface="Arial"/>
              <a:sym typeface="Arial"/>
            </a:endParaRPr>
          </a:p>
          <a:p>
            <a:endParaRPr dirty="0"/>
          </a:p>
        </p:txBody>
      </p:sp>
      <p:sp>
        <p:nvSpPr>
          <p:cNvPr id="72" name="Shape 72"/>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pPr>
              <a:buSzPct val="25000"/>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3" name="Shape 83"/>
          <p:cNvSpPr txBox="1">
            <a:spLocks noGrp="1"/>
          </p:cNvSpPr>
          <p:nvPr>
            <p:ph type="body" idx="1"/>
          </p:nvPr>
        </p:nvSpPr>
        <p:spPr>
          <a:xfrm>
            <a:off x="701346" y="4416098"/>
            <a:ext cx="5607855" cy="4183949"/>
          </a:xfrm>
          <a:prstGeom prst="rect">
            <a:avLst/>
          </a:prstGeom>
          <a:noFill/>
          <a:ln>
            <a:noFill/>
          </a:ln>
        </p:spPr>
        <p:txBody>
          <a:bodyPr lIns="88122" tIns="88122" rIns="88122" bIns="88122" anchor="ctr" anchorCtr="0">
            <a:noAutofit/>
          </a:bodyPr>
          <a:lstStyle/>
          <a:p>
            <a:endParaRPr lang="en-US" dirty="0"/>
          </a:p>
          <a:p>
            <a:endParaRPr lang="en-US" dirty="0"/>
          </a:p>
          <a:p>
            <a:r>
              <a:rPr lang="en-US" b="1" dirty="0"/>
              <a:t>Though large</a:t>
            </a:r>
            <a:r>
              <a:rPr lang="en-US" b="1" baseline="0" dirty="0"/>
              <a:t> in geographic area, the California’s Rural Counties are sparsely populated, totaling only 5 million people in the 38 counties, about 12% of California’s total population of 38.8 million.  Primarily rural in nature, their economies are primarily based on agriculture and tourism.</a:t>
            </a:r>
          </a:p>
          <a:p>
            <a:endParaRPr lang="en-US" baseline="0" dirty="0"/>
          </a:p>
          <a:p>
            <a:r>
              <a:rPr lang="en-US" b="1" dirty="0"/>
              <a:t>The</a:t>
            </a:r>
            <a:r>
              <a:rPr lang="en-US" b="1" baseline="0" dirty="0"/>
              <a:t> rural counties contribute nearly half (47%) of California’s total agriculture production and nearly all (98%) of the state’s timber production.</a:t>
            </a:r>
            <a:endParaRPr b="1" dirty="0"/>
          </a:p>
        </p:txBody>
      </p:sp>
      <p:sp>
        <p:nvSpPr>
          <p:cNvPr id="84" name="Shape 84"/>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cmpd="sng">
            <a:solidFill>
              <a:srgbClr val="000000"/>
            </a:solidFill>
            <a:prstDash val="solid"/>
            <a:miter/>
            <a:headEnd type="none" w="med" len="med"/>
            <a:tailEnd type="none" w="med" len="med"/>
          </a:ln>
        </p:spPr>
      </p:sp>
      <p:sp>
        <p:nvSpPr>
          <p:cNvPr id="83" name="Shape 83"/>
          <p:cNvSpPr txBox="1">
            <a:spLocks noGrp="1"/>
          </p:cNvSpPr>
          <p:nvPr>
            <p:ph type="body" idx="1"/>
          </p:nvPr>
        </p:nvSpPr>
        <p:spPr>
          <a:xfrm>
            <a:off x="701346" y="4416098"/>
            <a:ext cx="5607855" cy="4183949"/>
          </a:xfrm>
          <a:prstGeom prst="rect">
            <a:avLst/>
          </a:prstGeom>
          <a:noFill/>
          <a:ln>
            <a:noFill/>
          </a:ln>
        </p:spPr>
        <p:txBody>
          <a:bodyPr lIns="88122" tIns="88122" rIns="88122" bIns="88122" anchor="ctr" anchorCtr="0">
            <a:noAutofit/>
          </a:bodyPr>
          <a:lstStyle/>
          <a:p>
            <a:endParaRPr lang="en-US" dirty="0"/>
          </a:p>
          <a:p>
            <a:r>
              <a:rPr lang="en-US" b="1" dirty="0"/>
              <a:t>California’s State</a:t>
            </a:r>
            <a:r>
              <a:rPr lang="en-US" b="1" baseline="0" dirty="0"/>
              <a:t> Highway System consists of more than 15,000 Centerline Miles (15,086) of which 68% are in rural regions of the state.  Across this vast system of rural highway travels nearly $90 billion in freight, sending food and raw materials across the state and nation and critical finished goods and products to rural communities.</a:t>
            </a:r>
          </a:p>
          <a:p>
            <a:endParaRPr lang="en-US" b="1" baseline="0" dirty="0"/>
          </a:p>
          <a:p>
            <a:r>
              <a:rPr lang="en-US" b="1" baseline="0" dirty="0"/>
              <a:t>Freight movement is critical to California and especially critical to its rural regions.  The economies of many of California’s rural counties are dependent on safe, efficient and timely freight movement.</a:t>
            </a:r>
            <a:endParaRPr lang="en-US" b="1" dirty="0"/>
          </a:p>
        </p:txBody>
      </p:sp>
      <p:sp>
        <p:nvSpPr>
          <p:cNvPr id="84" name="Shape 84"/>
          <p:cNvSpPr txBox="1">
            <a:spLocks noGrp="1"/>
          </p:cNvSpPr>
          <p:nvPr>
            <p:ph type="sldNum" idx="12"/>
          </p:nvPr>
        </p:nvSpPr>
        <p:spPr>
          <a:xfrm>
            <a:off x="3970736" y="8829121"/>
            <a:ext cx="3038142" cy="465621"/>
          </a:xfrm>
          <a:prstGeom prst="rect">
            <a:avLst/>
          </a:prstGeom>
          <a:noFill/>
          <a:ln>
            <a:noFill/>
          </a:ln>
        </p:spPr>
        <p:txBody>
          <a:bodyPr lIns="88122" tIns="88122" rIns="88122" bIns="88122" anchor="b"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16" name="Shape 216"/>
          <p:cNvSpPr txBox="1">
            <a:spLocks noGrp="1"/>
          </p:cNvSpPr>
          <p:nvPr>
            <p:ph type="body" idx="1"/>
          </p:nvPr>
        </p:nvSpPr>
        <p:spPr>
          <a:xfrm>
            <a:off x="701351" y="4416103"/>
            <a:ext cx="5607855" cy="4183949"/>
          </a:xfrm>
          <a:prstGeom prst="rect">
            <a:avLst/>
          </a:prstGeom>
          <a:noFill/>
          <a:ln>
            <a:noFill/>
          </a:ln>
        </p:spPr>
        <p:txBody>
          <a:bodyPr lIns="91467" tIns="91467" rIns="91467" bIns="91467" anchor="ctr" anchorCtr="0">
            <a:noAutofit/>
          </a:bodyPr>
          <a:lstStyle/>
          <a:p>
            <a:r>
              <a:rPr lang="en-US" sz="800" b="1" dirty="0"/>
              <a:t>So what are the challenges for rural freight movement in California?  Although</a:t>
            </a:r>
            <a:r>
              <a:rPr lang="en-US" sz="800" b="1" baseline="0" dirty="0"/>
              <a:t> rural California struggles with many of the same challenges as urban California, Road Conditions, Safety, Weather and Funding are especially challenging for rural counties.</a:t>
            </a:r>
            <a:endParaRPr lang="en-US" sz="800" b="1" dirty="0"/>
          </a:p>
        </p:txBody>
      </p:sp>
      <p:sp>
        <p:nvSpPr>
          <p:cNvPr id="217" name="Shape 217"/>
          <p:cNvSpPr txBox="1">
            <a:spLocks noGrp="1"/>
          </p:cNvSpPr>
          <p:nvPr>
            <p:ph type="sldNum" idx="12"/>
          </p:nvPr>
        </p:nvSpPr>
        <p:spPr>
          <a:xfrm>
            <a:off x="3970738" y="8829122"/>
            <a:ext cx="3038142" cy="465621"/>
          </a:xfrm>
          <a:prstGeom prst="rect">
            <a:avLst/>
          </a:prstGeom>
          <a:noFill/>
          <a:ln>
            <a:noFill/>
          </a:ln>
        </p:spPr>
        <p:txBody>
          <a:bodyPr lIns="91467" tIns="91467" rIns="91467" bIns="91467" anchor="b"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16" name="Shape 216"/>
          <p:cNvSpPr txBox="1">
            <a:spLocks noGrp="1"/>
          </p:cNvSpPr>
          <p:nvPr>
            <p:ph type="body" idx="1"/>
          </p:nvPr>
        </p:nvSpPr>
        <p:spPr>
          <a:xfrm>
            <a:off x="701351" y="4416103"/>
            <a:ext cx="5607855" cy="4183949"/>
          </a:xfrm>
          <a:prstGeom prst="rect">
            <a:avLst/>
          </a:prstGeom>
          <a:noFill/>
          <a:ln>
            <a:noFill/>
          </a:ln>
        </p:spPr>
        <p:txBody>
          <a:bodyPr lIns="91467" tIns="91467" rIns="91467" bIns="91467" anchor="ctr" anchorCtr="0">
            <a:noAutofit/>
          </a:bodyPr>
          <a:lstStyle/>
          <a:p>
            <a:r>
              <a:rPr lang="en-US" sz="800" b="1" dirty="0"/>
              <a:t>32% of California rural roads are rated in poor condition, which is second highest in the nation.  24% are rated in mediocre condition.</a:t>
            </a:r>
          </a:p>
          <a:p>
            <a:endParaRPr lang="en-US" sz="800" b="1" dirty="0"/>
          </a:p>
          <a:p>
            <a:r>
              <a:rPr lang="en-US" sz="800" b="1" dirty="0"/>
              <a:t>9%</a:t>
            </a:r>
            <a:r>
              <a:rPr lang="en-US" sz="800" b="1" baseline="0" dirty="0"/>
              <a:t> of California’s rural bridges are rated poor or structurally deficient.  Bridges in poor condition or that are structurally deficient have significant deterioration to the bridge and are often posted for lower weight or closed to traffic, restricting or redirecting commercial trucks.  As the majority of freight in California’s rural counties travels by truck, such restrictions or closures severely hamper the efficient movement of freight.</a:t>
            </a:r>
          </a:p>
          <a:p>
            <a:endParaRPr lang="en-US" sz="800" b="1" baseline="0" dirty="0"/>
          </a:p>
          <a:p>
            <a:r>
              <a:rPr lang="en-US" sz="800" b="1" baseline="0" dirty="0"/>
              <a:t>In addition, many rural highways are older and were not built to current design standards.  In particular, many rural highways are not build to STAA standards and are unable to accommodate commercial trucks.</a:t>
            </a:r>
          </a:p>
          <a:p>
            <a:endParaRPr lang="en-US" sz="800" b="1" baseline="0" dirty="0"/>
          </a:p>
          <a:p>
            <a:r>
              <a:rPr lang="en-US" sz="800" b="1" baseline="0" dirty="0"/>
              <a:t>Even where rural highways are built to accommodate commercial trucks, many highways lack adequate capacity for the flow of freight through rural regions.</a:t>
            </a:r>
            <a:endParaRPr lang="en-US" sz="800" b="1" dirty="0"/>
          </a:p>
        </p:txBody>
      </p:sp>
      <p:sp>
        <p:nvSpPr>
          <p:cNvPr id="217" name="Shape 217"/>
          <p:cNvSpPr txBox="1">
            <a:spLocks noGrp="1"/>
          </p:cNvSpPr>
          <p:nvPr>
            <p:ph type="sldNum" idx="12"/>
          </p:nvPr>
        </p:nvSpPr>
        <p:spPr>
          <a:xfrm>
            <a:off x="3970738" y="8829122"/>
            <a:ext cx="3038142" cy="465621"/>
          </a:xfrm>
          <a:prstGeom prst="rect">
            <a:avLst/>
          </a:prstGeom>
          <a:noFill/>
          <a:ln>
            <a:noFill/>
          </a:ln>
        </p:spPr>
        <p:txBody>
          <a:bodyPr lIns="91467" tIns="91467" rIns="91467" bIns="91467" anchor="b"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16" name="Shape 216"/>
          <p:cNvSpPr txBox="1">
            <a:spLocks noGrp="1"/>
          </p:cNvSpPr>
          <p:nvPr>
            <p:ph type="body" idx="1"/>
          </p:nvPr>
        </p:nvSpPr>
        <p:spPr>
          <a:xfrm>
            <a:off x="701351" y="4416103"/>
            <a:ext cx="5607855" cy="4183949"/>
          </a:xfrm>
          <a:prstGeom prst="rect">
            <a:avLst/>
          </a:prstGeom>
          <a:noFill/>
          <a:ln>
            <a:noFill/>
          </a:ln>
        </p:spPr>
        <p:txBody>
          <a:bodyPr lIns="91467" tIns="91467" rIns="91467" bIns="91467" anchor="ctr" anchorCtr="0">
            <a:noAutofit/>
          </a:bodyPr>
          <a:lstStyle/>
          <a:p>
            <a:r>
              <a:rPr lang="en-US" sz="800" b="1" dirty="0"/>
              <a:t>One of the major challenges for freight movement in rural</a:t>
            </a:r>
            <a:r>
              <a:rPr lang="en-US" sz="800" b="1" baseline="0" dirty="0"/>
              <a:t> California is safety.  The rate of traffic fatalities on California’s rural roads is the second highest in the nation and is more than four times the fatality rate of all other roads in the state.  Narrow winding roads are not adequate for high speed truck travel required for efficient goods movement and often lead to tragic accidents.  Even multilane rural highways pose significant dangers, especially slow moving cross traffic (farm equipment and entering trucks), which conflicts with high speed truck traffic.  In addition, agricultural truck travel is often timed to preferred harvest times, such as before dawn, which increase the danger.</a:t>
            </a:r>
          </a:p>
          <a:p>
            <a:endParaRPr lang="en-US" sz="800" b="1" baseline="0" dirty="0"/>
          </a:p>
          <a:p>
            <a:r>
              <a:rPr lang="en-US" sz="800" b="1" baseline="0" dirty="0"/>
              <a:t>And as capacity becomes an increasing issue in many rural counties, trucks often use more rural roads to avoid congestion, increasing the safety risk to the truckers and the driving public.</a:t>
            </a:r>
            <a:endParaRPr lang="en-US" sz="800" b="1" dirty="0"/>
          </a:p>
        </p:txBody>
      </p:sp>
      <p:sp>
        <p:nvSpPr>
          <p:cNvPr id="217" name="Shape 217"/>
          <p:cNvSpPr txBox="1">
            <a:spLocks noGrp="1"/>
          </p:cNvSpPr>
          <p:nvPr>
            <p:ph type="sldNum" idx="12"/>
          </p:nvPr>
        </p:nvSpPr>
        <p:spPr>
          <a:xfrm>
            <a:off x="3970738" y="8829122"/>
            <a:ext cx="3038142" cy="465621"/>
          </a:xfrm>
          <a:prstGeom prst="rect">
            <a:avLst/>
          </a:prstGeom>
          <a:noFill/>
          <a:ln>
            <a:noFill/>
          </a:ln>
        </p:spPr>
        <p:txBody>
          <a:bodyPr lIns="91467" tIns="91467" rIns="91467" bIns="91467" anchor="b"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16" name="Shape 216"/>
          <p:cNvSpPr txBox="1">
            <a:spLocks noGrp="1"/>
          </p:cNvSpPr>
          <p:nvPr>
            <p:ph type="body" idx="1"/>
          </p:nvPr>
        </p:nvSpPr>
        <p:spPr>
          <a:xfrm>
            <a:off x="701351" y="4416103"/>
            <a:ext cx="5607855" cy="4183949"/>
          </a:xfrm>
          <a:prstGeom prst="rect">
            <a:avLst/>
          </a:prstGeom>
          <a:noFill/>
          <a:ln>
            <a:noFill/>
          </a:ln>
        </p:spPr>
        <p:txBody>
          <a:bodyPr lIns="91467" tIns="91467" rIns="91467" bIns="91467" anchor="ctr" anchorCtr="0">
            <a:noAutofit/>
          </a:bodyPr>
          <a:lstStyle/>
          <a:p>
            <a:r>
              <a:rPr lang="en-US" sz="800" b="1" dirty="0"/>
              <a:t>Although</a:t>
            </a:r>
            <a:r>
              <a:rPr lang="en-US" sz="800" b="1" baseline="0" dirty="0"/>
              <a:t> weather can be a challenge in any area of the state, the weather conditions experienced in many rural counties is often extreme.  In particular, heavy snow in the north and mountain regions of the state often delays or restricts freight movement during winter months.  Road closures can isolate rural communities and stop freight movement, especially since many remote rural communities do not have alternate routes.</a:t>
            </a:r>
          </a:p>
          <a:p>
            <a:endParaRPr lang="en-US" sz="800" b="1" baseline="0" dirty="0"/>
          </a:p>
          <a:p>
            <a:endParaRPr lang="en-US" sz="800" b="1" dirty="0"/>
          </a:p>
        </p:txBody>
      </p:sp>
      <p:sp>
        <p:nvSpPr>
          <p:cNvPr id="217" name="Shape 217"/>
          <p:cNvSpPr txBox="1">
            <a:spLocks noGrp="1"/>
          </p:cNvSpPr>
          <p:nvPr>
            <p:ph type="sldNum" idx="12"/>
          </p:nvPr>
        </p:nvSpPr>
        <p:spPr>
          <a:xfrm>
            <a:off x="3970738" y="8829122"/>
            <a:ext cx="3038142" cy="465621"/>
          </a:xfrm>
          <a:prstGeom prst="rect">
            <a:avLst/>
          </a:prstGeom>
          <a:noFill/>
          <a:ln>
            <a:noFill/>
          </a:ln>
        </p:spPr>
        <p:txBody>
          <a:bodyPr lIns="91467" tIns="91467" rIns="91467" bIns="91467" anchor="b"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81100" y="695325"/>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rnd">
            <a:solidFill>
              <a:srgbClr val="000000"/>
            </a:solidFill>
            <a:prstDash val="solid"/>
            <a:miter/>
            <a:headEnd type="none" w="med" len="med"/>
            <a:tailEnd type="none" w="med" len="med"/>
          </a:ln>
        </p:spPr>
      </p:sp>
      <p:sp>
        <p:nvSpPr>
          <p:cNvPr id="216" name="Shape 216"/>
          <p:cNvSpPr txBox="1">
            <a:spLocks noGrp="1"/>
          </p:cNvSpPr>
          <p:nvPr>
            <p:ph type="body" idx="1"/>
          </p:nvPr>
        </p:nvSpPr>
        <p:spPr>
          <a:xfrm>
            <a:off x="701351" y="4416103"/>
            <a:ext cx="5607855" cy="4183949"/>
          </a:xfrm>
          <a:prstGeom prst="rect">
            <a:avLst/>
          </a:prstGeom>
          <a:noFill/>
          <a:ln>
            <a:noFill/>
          </a:ln>
        </p:spPr>
        <p:txBody>
          <a:bodyPr lIns="91467" tIns="91467" rIns="91467" bIns="91467" anchor="ctr" anchorCtr="0">
            <a:noAutofit/>
          </a:bodyPr>
          <a:lstStyle/>
          <a:p>
            <a:endParaRPr lang="en-US" sz="800" b="1" dirty="0"/>
          </a:p>
        </p:txBody>
      </p:sp>
      <p:sp>
        <p:nvSpPr>
          <p:cNvPr id="217" name="Shape 217"/>
          <p:cNvSpPr txBox="1">
            <a:spLocks noGrp="1"/>
          </p:cNvSpPr>
          <p:nvPr>
            <p:ph type="sldNum" idx="12"/>
          </p:nvPr>
        </p:nvSpPr>
        <p:spPr>
          <a:xfrm>
            <a:off x="3970738" y="8829122"/>
            <a:ext cx="3038142" cy="465621"/>
          </a:xfrm>
          <a:prstGeom prst="rect">
            <a:avLst/>
          </a:prstGeom>
          <a:noFill/>
          <a:ln>
            <a:noFill/>
          </a:ln>
        </p:spPr>
        <p:txBody>
          <a:bodyPr lIns="91467" tIns="91467" rIns="91467" bIns="91467" anchor="b"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defRPr baseline="0"/>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defRPr/>
            </a:lvl2pPr>
            <a:lvl3pPr rtl="0">
              <a:defRPr/>
            </a:lvl3pPr>
            <a:lvl4pPr rtl="0">
              <a:defRPr/>
            </a:lvl4pPr>
            <a:lvl5pPr rtl="0">
              <a:defRPr/>
            </a:lvl5pPr>
            <a:lvl6pPr rtl="0">
              <a:defRPr/>
            </a:lvl6pPr>
            <a:lvl7pPr rtl="0">
              <a:defRPr/>
            </a:lvl7pPr>
            <a:lvl8pPr rtl="0">
              <a:defRPr/>
            </a:lvl8pPr>
            <a:lvl9pPr rtl="0">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Picture with Caption">
    <p:spTree>
      <p:nvGrpSpPr>
        <p:cNvPr id="1" name="Shape 30"/>
        <p:cNvGrpSpPr/>
        <p:nvPr/>
      </p:nvGrpSpPr>
      <p:grpSpPr>
        <a:xfrm>
          <a:off x="0" y="0"/>
          <a:ext cx="0" cy="0"/>
          <a:chOff x="0" y="0"/>
          <a:chExt cx="0" cy="0"/>
        </a:xfrm>
      </p:grpSpPr>
      <p:sp>
        <p:nvSpPr>
          <p:cNvPr id="31" name="Shape 31"/>
          <p:cNvSpPr>
            <a:spLocks noGrp="1"/>
          </p:cNvSpPr>
          <p:nvPr>
            <p:ph type="pic" idx="2"/>
          </p:nvPr>
        </p:nvSpPr>
        <p:spPr>
          <a:xfrm>
            <a:off x="5372103" y="3526510"/>
            <a:ext cx="3541800" cy="2645700"/>
          </a:xfrm>
          <a:prstGeom prst="rect">
            <a:avLst/>
          </a:prstGeom>
          <a:noFill/>
          <a:ln>
            <a:noFill/>
          </a:ln>
        </p:spPr>
        <p:txBody>
          <a:bodyPr lIns="91425" tIns="91425" rIns="91425" bIns="91425" anchor="ctr" anchorCtr="0"/>
          <a:lstStyle>
            <a:lvl1pPr marL="0" marR="0" indent="0" algn="r" rtl="0">
              <a:lnSpc>
                <a:spcPct val="100000"/>
              </a:lnSpc>
              <a:spcBef>
                <a:spcPts val="0"/>
              </a:spcBef>
              <a:spcAft>
                <a:spcPts val="0"/>
              </a:spcAft>
              <a:buClr>
                <a:srgbClr val="898989"/>
              </a:buClr>
              <a:buFont typeface="Calibri"/>
              <a:buNone/>
              <a:defRPr sz="3200" b="0" i="0" u="none" strike="noStrike" cap="none" baseline="0">
                <a:solidFill>
                  <a:srgbClr val="898989"/>
                </a:solidFill>
                <a:latin typeface="Calibri"/>
                <a:ea typeface="Calibri"/>
                <a:cs typeface="Calibri"/>
                <a:sym typeface="Calibri"/>
              </a:defRPr>
            </a:lvl1pPr>
            <a:lvl2pPr marL="457200" marR="0" indent="0" algn="l" rtl="0">
              <a:lnSpc>
                <a:spcPct val="100000"/>
              </a:lnSpc>
              <a:spcBef>
                <a:spcPts val="0"/>
              </a:spcBef>
              <a:spcAft>
                <a:spcPts val="0"/>
              </a:spcAft>
              <a:buClr>
                <a:srgbClr val="000000"/>
              </a:buClr>
              <a:buFont typeface="Arial"/>
              <a:buNone/>
              <a:defRPr sz="2800" b="0" i="0" u="none" strike="noStrike" cap="none" baseline="0">
                <a:solidFill>
                  <a:srgbClr val="000000"/>
                </a:solidFill>
                <a:latin typeface="Arial"/>
                <a:ea typeface="Arial"/>
                <a:cs typeface="Arial"/>
                <a:sym typeface="Arial"/>
              </a:defRPr>
            </a:lvl2pPr>
            <a:lvl3pPr marL="914400" marR="0" indent="0" algn="l" rtl="0">
              <a:lnSpc>
                <a:spcPct val="100000"/>
              </a:lnSpc>
              <a:spcBef>
                <a:spcPts val="0"/>
              </a:spcBef>
              <a:spcAft>
                <a:spcPts val="0"/>
              </a:spcAft>
              <a:buClr>
                <a:srgbClr val="000000"/>
              </a:buClr>
              <a:buFont typeface="Arial"/>
              <a:buNone/>
              <a:defRPr sz="2400" b="0" i="0" u="none" strike="noStrike" cap="none" baseline="0">
                <a:solidFill>
                  <a:srgbClr val="000000"/>
                </a:solidFill>
                <a:latin typeface="Arial"/>
                <a:ea typeface="Arial"/>
                <a:cs typeface="Arial"/>
                <a:sym typeface="Arial"/>
              </a:defRPr>
            </a:lvl3pPr>
            <a:lvl4pPr marL="1371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4pPr>
            <a:lvl5pPr marL="18288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5pPr>
            <a:lvl6pPr marL="22860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6pPr>
            <a:lvl7pPr marL="27432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7pPr>
            <a:lvl8pPr marL="32004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8pPr>
            <a:lvl9pPr marL="3657600" marR="0" indent="0" algn="l" rtl="0">
              <a:lnSpc>
                <a:spcPct val="100000"/>
              </a:lnSpc>
              <a:spcBef>
                <a:spcPts val="0"/>
              </a:spcBef>
              <a:spcAft>
                <a:spcPts val="0"/>
              </a:spcAft>
              <a:buClr>
                <a:srgbClr val="000000"/>
              </a:buClr>
              <a:buFont typeface="Arial"/>
              <a:buNone/>
              <a:defRPr sz="2000" b="0" i="0" u="none" strike="noStrike" cap="none" baseline="0">
                <a:solidFill>
                  <a:srgbClr val="000000"/>
                </a:solidFill>
                <a:latin typeface="Arial"/>
                <a:ea typeface="Arial"/>
                <a:cs typeface="Arial"/>
                <a:sym typeface="Arial"/>
              </a:defRPr>
            </a:lvl9pPr>
          </a:lstStyle>
          <a:p>
            <a:endParaRPr/>
          </a:p>
        </p:txBody>
      </p:sp>
      <p:sp>
        <p:nvSpPr>
          <p:cNvPr id="32" name="Shape 32"/>
          <p:cNvSpPr txBox="1">
            <a:spLocks noGrp="1"/>
          </p:cNvSpPr>
          <p:nvPr>
            <p:ph type="body" idx="1"/>
          </p:nvPr>
        </p:nvSpPr>
        <p:spPr>
          <a:xfrm>
            <a:off x="1336042" y="1826768"/>
            <a:ext cx="7577699" cy="1583999"/>
          </a:xfrm>
          <a:prstGeom prst="rect">
            <a:avLst/>
          </a:prstGeom>
          <a:noFill/>
          <a:ln>
            <a:noFill/>
          </a:ln>
        </p:spPr>
        <p:txBody>
          <a:bodyPr lIns="91425" tIns="91425" rIns="91425" bIns="91425" anchor="t" anchorCtr="0"/>
          <a:lstStyle>
            <a:lvl1pPr marL="0" indent="0" rtl="0">
              <a:spcBef>
                <a:spcPts val="0"/>
              </a:spcBef>
              <a:buFont typeface="Arial"/>
              <a:buNone/>
              <a:defRPr sz="1800"/>
            </a:lvl1pPr>
            <a:lvl2pPr marL="457200" indent="0" rtl="0">
              <a:spcBef>
                <a:spcPts val="0"/>
              </a:spcBef>
              <a:buFont typeface="Arial"/>
              <a:buNone/>
              <a:defRPr sz="1200"/>
            </a:lvl2pPr>
            <a:lvl3pPr marL="914400" indent="0" rtl="0">
              <a:spcBef>
                <a:spcPts val="0"/>
              </a:spcBef>
              <a:buFont typeface="Arial"/>
              <a:buNone/>
              <a:defRPr sz="1000"/>
            </a:lvl3pPr>
            <a:lvl4pPr marL="1371600" indent="0" rtl="0">
              <a:spcBef>
                <a:spcPts val="0"/>
              </a:spcBef>
              <a:buFont typeface="Arial"/>
              <a:buNone/>
              <a:defRPr sz="900"/>
            </a:lvl4pPr>
            <a:lvl5pPr marL="1828800" indent="0" rtl="0">
              <a:spcBef>
                <a:spcPts val="0"/>
              </a:spcBef>
              <a:buFont typeface="Arial"/>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
        <p:nvSpPr>
          <p:cNvPr id="33" name="Shape 33"/>
          <p:cNvSpPr txBox="1">
            <a:spLocks noGrp="1"/>
          </p:cNvSpPr>
          <p:nvPr>
            <p:ph type="body" idx="3"/>
          </p:nvPr>
        </p:nvSpPr>
        <p:spPr>
          <a:xfrm>
            <a:off x="1336044" y="3526510"/>
            <a:ext cx="3911700" cy="2645700"/>
          </a:xfrm>
          <a:prstGeom prst="rect">
            <a:avLst/>
          </a:prstGeom>
          <a:noFill/>
          <a:ln>
            <a:noFill/>
          </a:ln>
        </p:spPr>
        <p:txBody>
          <a:bodyPr lIns="91425" tIns="91425" rIns="91425" bIns="91425" anchor="t" anchorCtr="0"/>
          <a:lstStyle>
            <a:lvl1pPr rtl="0">
              <a:spcBef>
                <a:spcPts val="0"/>
              </a:spcBef>
              <a:defRPr sz="1800" baseline="0"/>
            </a:lvl1pPr>
            <a:lvl2pPr rtl="0">
              <a:spcBef>
                <a:spcPts val="0"/>
              </a:spcBef>
              <a:defRPr sz="1400"/>
            </a:lvl2pPr>
            <a:lvl3pPr rtl="0">
              <a:spcBef>
                <a:spcPts val="0"/>
              </a:spcBef>
              <a:defRPr sz="1200"/>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title"/>
          </p:nvPr>
        </p:nvSpPr>
        <p:spPr>
          <a:xfrm>
            <a:off x="1677101" y="152400"/>
            <a:ext cx="7236599" cy="662099"/>
          </a:xfrm>
          <a:prstGeom prst="rect">
            <a:avLst/>
          </a:prstGeom>
          <a:noFill/>
          <a:ln>
            <a:noFill/>
          </a:ln>
        </p:spPr>
        <p:txBody>
          <a:bodyPr lIns="91425" tIns="91425" rIns="91425" bIns="91425" anchor="ctr" anchorCtr="0"/>
          <a:lstStyle>
            <a:lvl1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1pPr>
            <a:lvl2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2pPr>
            <a:lvl3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3pPr>
            <a:lvl4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4pPr>
            <a:lvl5pPr marL="0" marR="0" indent="0" algn="r" rtl="0">
              <a:spcBef>
                <a:spcPts val="0"/>
              </a:spcBef>
              <a:spcAft>
                <a:spcPts val="0"/>
              </a:spcAft>
              <a:defRPr sz="4400" b="1" i="0" u="none" strike="noStrike" cap="none" baseline="0">
                <a:solidFill>
                  <a:srgbClr val="2D3C71"/>
                </a:solidFill>
                <a:latin typeface="Arial"/>
                <a:ea typeface="Arial"/>
                <a:cs typeface="Arial"/>
                <a:sym typeface="Arial"/>
              </a:defRPr>
            </a:lvl5pPr>
            <a:lvl6pPr marL="457200" marR="0" indent="0" algn="r" rtl="0">
              <a:spcBef>
                <a:spcPts val="0"/>
              </a:spcBef>
              <a:spcAft>
                <a:spcPts val="0"/>
              </a:spcAft>
              <a:defRPr sz="4400" b="0" i="0" u="none" strike="noStrike" cap="none" baseline="0">
                <a:solidFill>
                  <a:srgbClr val="2D3C71"/>
                </a:solidFill>
                <a:latin typeface="Arial"/>
                <a:ea typeface="Arial"/>
                <a:cs typeface="Arial"/>
                <a:sym typeface="Arial"/>
              </a:defRPr>
            </a:lvl6pPr>
            <a:lvl7pPr marL="914400" marR="0" indent="0" algn="r" rtl="0">
              <a:spcBef>
                <a:spcPts val="0"/>
              </a:spcBef>
              <a:spcAft>
                <a:spcPts val="0"/>
              </a:spcAft>
              <a:defRPr sz="4400" b="0" i="0" u="none" strike="noStrike" cap="none" baseline="0">
                <a:solidFill>
                  <a:srgbClr val="2D3C71"/>
                </a:solidFill>
                <a:latin typeface="Arial"/>
                <a:ea typeface="Arial"/>
                <a:cs typeface="Arial"/>
                <a:sym typeface="Arial"/>
              </a:defRPr>
            </a:lvl7pPr>
            <a:lvl8pPr marL="1371600" marR="0" indent="0" algn="r" rtl="0">
              <a:spcBef>
                <a:spcPts val="0"/>
              </a:spcBef>
              <a:spcAft>
                <a:spcPts val="0"/>
              </a:spcAft>
              <a:defRPr sz="4400" b="0" i="0" u="none" strike="noStrike" cap="none" baseline="0">
                <a:solidFill>
                  <a:srgbClr val="2D3C71"/>
                </a:solidFill>
                <a:latin typeface="Arial"/>
                <a:ea typeface="Arial"/>
                <a:cs typeface="Arial"/>
                <a:sym typeface="Arial"/>
              </a:defRPr>
            </a:lvl8pPr>
            <a:lvl9pPr marL="1828800" marR="0" indent="0" algn="r" rtl="0">
              <a:spcBef>
                <a:spcPts val="0"/>
              </a:spcBef>
              <a:spcAft>
                <a:spcPts val="0"/>
              </a:spcAft>
              <a:defRPr sz="4400" b="0" i="0" u="none" strike="noStrike" cap="none" baseline="0">
                <a:solidFill>
                  <a:srgbClr val="2D3C71"/>
                </a:solidFill>
                <a:latin typeface="Arial"/>
                <a:ea typeface="Arial"/>
                <a:cs typeface="Arial"/>
                <a:sym typeface="Arial"/>
              </a:defRPr>
            </a:lvl9pPr>
          </a:lstStyle>
          <a:p>
            <a:endParaRPr/>
          </a:p>
        </p:txBody>
      </p:sp>
      <p:sp>
        <p:nvSpPr>
          <p:cNvPr id="35" name="Shape 35"/>
          <p:cNvSpPr txBox="1">
            <a:spLocks noGrp="1"/>
          </p:cNvSpPr>
          <p:nvPr>
            <p:ph type="body" idx="4"/>
          </p:nvPr>
        </p:nvSpPr>
        <p:spPr>
          <a:xfrm>
            <a:off x="1336042"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6553200" y="6356350"/>
            <a:ext cx="2133599" cy="365099"/>
          </a:xfrm>
          <a:prstGeom prst="rect">
            <a:avLst/>
          </a:prstGeom>
          <a:noFill/>
          <a:ln>
            <a:noFill/>
          </a:ln>
        </p:spPr>
        <p:txBody>
          <a:bodyPr lIns="91425" tIns="91425" rIns="91425" bIns="91425" anchor="ctr" anchorCtr="0">
            <a:noAutofit/>
          </a:bodyPr>
          <a:lstStyle/>
          <a:p>
            <a:pPr algn="r">
              <a:buClr>
                <a:srgbClr val="898989"/>
              </a:buClr>
              <a:buFont typeface="Calibri"/>
              <a:buNone/>
            </a:pPr>
            <a:endParaRPr sz="1200">
              <a:solidFill>
                <a:srgbClr val="898989"/>
              </a:solidFill>
              <a:latin typeface="Calibri"/>
              <a:ea typeface="Calibri"/>
              <a:cs typeface="Calibri"/>
              <a:sym typeface="Calibri"/>
            </a:endParaRPr>
          </a:p>
          <a:p>
            <a:pPr lvl="1">
              <a:buClr>
                <a:srgbClr val="000000"/>
              </a:buClr>
              <a:buFont typeface="Arial"/>
              <a:buNone/>
            </a:pPr>
            <a:endParaRPr/>
          </a:p>
          <a:p>
            <a:pPr lvl="2">
              <a:buClr>
                <a:srgbClr val="000000"/>
              </a:buClr>
              <a:buFont typeface="Arial"/>
              <a:buNone/>
            </a:pPr>
            <a:endParaRPr/>
          </a:p>
          <a:p>
            <a:pPr lvl="3">
              <a:buClr>
                <a:srgbClr val="000000"/>
              </a:buClr>
              <a:buFont typeface="Arial"/>
              <a:buNone/>
            </a:pPr>
            <a:endParaRPr/>
          </a:p>
          <a:p>
            <a:pPr lvl="4">
              <a:buClr>
                <a:srgbClr val="000000"/>
              </a:buClr>
              <a:buFont typeface="Arial"/>
              <a:buNone/>
            </a:pPr>
            <a:endParaRPr/>
          </a:p>
          <a:p>
            <a:pPr lvl="5">
              <a:buClr>
                <a:srgbClr val="000000"/>
              </a:buClr>
              <a:buFont typeface="Arial"/>
              <a:buNone/>
            </a:pPr>
            <a:endParaRPr/>
          </a:p>
          <a:p>
            <a:pPr lvl="6">
              <a:buClr>
                <a:srgbClr val="000000"/>
              </a:buClr>
              <a:buFont typeface="Arial"/>
              <a:buNone/>
            </a:pPr>
            <a:endParaRPr/>
          </a:p>
          <a:p>
            <a:pPr lvl="7">
              <a:buClr>
                <a:srgbClr val="000000"/>
              </a:buClr>
              <a:buFont typeface="Arial"/>
              <a:buNone/>
            </a:pPr>
            <a:endParaRPr/>
          </a:p>
          <a:p>
            <a:pPr lvl="8">
              <a:buClr>
                <a:srgbClr val="000000"/>
              </a:buClr>
              <a:buFont typeface="Arial"/>
              <a:buNone/>
            </a:pPr>
            <a:endParaRPr/>
          </a:p>
        </p:txBody>
      </p:sp>
    </p:spTree>
    <p:extLst>
      <p:ext uri="{BB962C8B-B14F-4D97-AF65-F5344CB8AC3E}">
        <p14:creationId xmlns:p14="http://schemas.microsoft.com/office/powerpoint/2010/main" val="295618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6"/>
        <p:cNvGrpSpPr/>
        <p:nvPr/>
      </p:nvGrpSpPr>
      <p:grpSpPr>
        <a:xfrm>
          <a:off x="0" y="0"/>
          <a:ext cx="0" cy="0"/>
          <a:chOff x="0" y="0"/>
          <a:chExt cx="0" cy="0"/>
        </a:xfrm>
      </p:grpSpPr>
      <p:sp>
        <p:nvSpPr>
          <p:cNvPr id="27" name="Shape 27"/>
          <p:cNvSpPr txBox="1">
            <a:spLocks noGrp="1"/>
          </p:cNvSpPr>
          <p:nvPr>
            <p:ph type="body" idx="1"/>
          </p:nvPr>
        </p:nvSpPr>
        <p:spPr>
          <a:xfrm>
            <a:off x="1336041" y="1836738"/>
            <a:ext cx="7577699" cy="4519500"/>
          </a:xfrm>
          <a:prstGeom prst="rect">
            <a:avLst/>
          </a:prstGeom>
          <a:noFill/>
          <a:ln>
            <a:noFill/>
          </a:ln>
        </p:spPr>
        <p:txBody>
          <a:bodyPr lIns="91425" tIns="91425" rIns="91425" bIns="91425" anchor="t" anchorCtr="0"/>
          <a:lstStyle>
            <a:lvl1pPr rtl="0">
              <a:spcBef>
                <a:spcPts val="0"/>
              </a:spcBef>
              <a:defRPr baseline="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title"/>
          </p:nvPr>
        </p:nvSpPr>
        <p:spPr>
          <a:xfrm>
            <a:off x="1677100" y="152400"/>
            <a:ext cx="7236599" cy="662099"/>
          </a:xfrm>
          <a:prstGeom prst="rect">
            <a:avLst/>
          </a:prstGeom>
          <a:noFill/>
          <a:ln>
            <a:noFill/>
          </a:ln>
        </p:spPr>
        <p:txBody>
          <a:bodyPr lIns="91425" tIns="91425" rIns="91425" bIns="91425" anchor="t" anchorCtr="0"/>
          <a:lstStyle>
            <a:lvl1pPr algn="r" rtl="0">
              <a:spcBef>
                <a:spcPts val="0"/>
              </a:spcBef>
              <a:spcAft>
                <a:spcPts val="0"/>
              </a:spcAft>
              <a:defRPr sz="4400" b="1">
                <a:solidFill>
                  <a:srgbClr val="2D3C71"/>
                </a:solidFill>
              </a:defRPr>
            </a:lvl1pPr>
            <a:lvl2pPr algn="r" rtl="0">
              <a:spcBef>
                <a:spcPts val="0"/>
              </a:spcBef>
              <a:spcAft>
                <a:spcPts val="0"/>
              </a:spcAft>
              <a:defRPr sz="4400" b="1">
                <a:solidFill>
                  <a:srgbClr val="2D3C71"/>
                </a:solidFill>
              </a:defRPr>
            </a:lvl2pPr>
            <a:lvl3pPr algn="r" rtl="0">
              <a:spcBef>
                <a:spcPts val="0"/>
              </a:spcBef>
              <a:spcAft>
                <a:spcPts val="0"/>
              </a:spcAft>
              <a:defRPr sz="4400" b="1">
                <a:solidFill>
                  <a:srgbClr val="2D3C71"/>
                </a:solidFill>
              </a:defRPr>
            </a:lvl3pPr>
            <a:lvl4pPr algn="r" rtl="0">
              <a:spcBef>
                <a:spcPts val="0"/>
              </a:spcBef>
              <a:spcAft>
                <a:spcPts val="0"/>
              </a:spcAft>
              <a:defRPr sz="4400" b="1">
                <a:solidFill>
                  <a:srgbClr val="2D3C71"/>
                </a:solidFill>
              </a:defRPr>
            </a:lvl4pPr>
            <a:lvl5pPr algn="r" rtl="0">
              <a:spcBef>
                <a:spcPts val="0"/>
              </a:spcBef>
              <a:spcAft>
                <a:spcPts val="0"/>
              </a:spcAft>
              <a:defRPr sz="4400" b="1">
                <a:solidFill>
                  <a:srgbClr val="2D3C71"/>
                </a:solidFill>
              </a:defRPr>
            </a:lvl5pPr>
            <a:lvl6pPr marL="457200" algn="r" rtl="0">
              <a:spcBef>
                <a:spcPts val="0"/>
              </a:spcBef>
              <a:spcAft>
                <a:spcPts val="0"/>
              </a:spcAft>
              <a:defRPr sz="4400">
                <a:solidFill>
                  <a:srgbClr val="2D3C71"/>
                </a:solidFill>
              </a:defRPr>
            </a:lvl6pPr>
            <a:lvl7pPr marL="914400" algn="r" rtl="0">
              <a:spcBef>
                <a:spcPts val="0"/>
              </a:spcBef>
              <a:spcAft>
                <a:spcPts val="0"/>
              </a:spcAft>
              <a:defRPr sz="4400">
                <a:solidFill>
                  <a:srgbClr val="2D3C71"/>
                </a:solidFill>
              </a:defRPr>
            </a:lvl7pPr>
            <a:lvl8pPr marL="1371600" algn="r" rtl="0">
              <a:spcBef>
                <a:spcPts val="0"/>
              </a:spcBef>
              <a:spcAft>
                <a:spcPts val="0"/>
              </a:spcAft>
              <a:defRPr sz="4400">
                <a:solidFill>
                  <a:srgbClr val="2D3C71"/>
                </a:solidFill>
              </a:defRPr>
            </a:lvl8pPr>
            <a:lvl9pPr marL="1828800" algn="r" rtl="0">
              <a:spcBef>
                <a:spcPts val="0"/>
              </a:spcBef>
              <a:spcAft>
                <a:spcPts val="0"/>
              </a:spcAft>
              <a:defRPr sz="4400">
                <a:solidFill>
                  <a:srgbClr val="2D3C71"/>
                </a:solidFill>
              </a:defRPr>
            </a:lvl9pPr>
          </a:lstStyle>
          <a:p>
            <a:endParaRPr/>
          </a:p>
        </p:txBody>
      </p:sp>
      <p:sp>
        <p:nvSpPr>
          <p:cNvPr id="29" name="Shape 29"/>
          <p:cNvSpPr txBox="1">
            <a:spLocks noGrp="1"/>
          </p:cNvSpPr>
          <p:nvPr>
            <p:ph type="body" idx="2"/>
          </p:nvPr>
        </p:nvSpPr>
        <p:spPr>
          <a:xfrm>
            <a:off x="1336041" y="1154295"/>
            <a:ext cx="7577699" cy="539700"/>
          </a:xfrm>
          <a:prstGeom prst="rect">
            <a:avLst/>
          </a:prstGeom>
          <a:noFill/>
          <a:ln>
            <a:noFill/>
          </a:ln>
        </p:spPr>
        <p:txBody>
          <a:bodyPr lIns="91425" tIns="91425" rIns="91425" bIns="91425" anchor="t" anchorCtr="0"/>
          <a:lstStyle>
            <a:lvl1pPr algn="l" rtl="0">
              <a:lnSpc>
                <a:spcPct val="90000"/>
              </a:lnSpc>
              <a:spcBef>
                <a:spcPts val="640"/>
              </a:spcBef>
              <a:buClr>
                <a:srgbClr val="5C77A5"/>
              </a:buClr>
              <a:buFont typeface="Arial"/>
              <a:buNone/>
              <a:defRPr sz="3200">
                <a:solidFill>
                  <a:srgbClr val="5C77A5"/>
                </a:solidFill>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3230837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69E29E33-B620-47F9-BB04-8846C2A5AFC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10/4/2021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eaLnBrk="1" latinLnBrk="0" hangingPunct="1"/>
              <a:t>‹#›</a:t>
            </a:fld>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eaLnBrk="1" latinLnBrk="0" hangingPunct="1"/>
            <a:fld id="{7CB97365-EBCA-4027-87D5-99FC1D4DF0BB}" type="datetimeFigureOut">
              <a:rPr lang="en-US" smtClean="0"/>
              <a:pPr eaLnBrk="1" latinLnBrk="0" hangingPunct="1"/>
              <a:t>10/4/2021</a:t>
            </a:fld>
            <a:endParaRPr lang="en-US">
              <a:solidFill>
                <a:schemeClr val="tx1">
                  <a:shade val="5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kumimoji="0" lang="en-US">
              <a:solidFill>
                <a:schemeClr val="tx1">
                  <a:shade val="5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9E29E33-B620-47F9-BB04-8846C2A5AFCC}" type="slidenum">
              <a:rPr kumimoji="0" lang="en-US" smtClean="0"/>
              <a:pPr eaLnBrk="1" latinLnBrk="0" hangingPunct="1"/>
              <a:t>‹#›</a:t>
            </a:fld>
            <a:endParaRPr kumimoji="0" lang="en-US" dirty="0">
              <a:solidFill>
                <a:schemeClr val="tx1">
                  <a:shade val="50000"/>
                </a:schemeClr>
              </a:solidFill>
            </a:endParaRPr>
          </a:p>
        </p:txBody>
      </p:sp>
    </p:spTree>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2"/>
        <p:cNvGrpSpPr/>
        <p:nvPr/>
      </p:nvGrpSpPr>
      <p:grpSpPr>
        <a:xfrm>
          <a:off x="0" y="0"/>
          <a:ext cx="0" cy="0"/>
          <a:chOff x="0" y="0"/>
          <a:chExt cx="0" cy="0"/>
        </a:xfrm>
      </p:grpSpPr>
      <p:sp>
        <p:nvSpPr>
          <p:cNvPr id="204" name="Shape 204"/>
          <p:cNvSpPr txBox="1"/>
          <p:nvPr/>
        </p:nvSpPr>
        <p:spPr>
          <a:xfrm>
            <a:off x="1755058" y="1371600"/>
            <a:ext cx="6248400" cy="4114800"/>
          </a:xfrm>
          <a:prstGeom prst="rect">
            <a:avLst/>
          </a:prstGeom>
          <a:noFill/>
        </p:spPr>
        <p:txBody>
          <a:bodyPr lIns="91425" tIns="91425" rIns="91425" bIns="91425" anchor="t" anchorCtr="0">
            <a:noAutofit/>
          </a:bodyPr>
          <a:lstStyle/>
          <a:p>
            <a:pPr lvl="0" algn="ctr" rtl="0">
              <a:buNone/>
            </a:pPr>
            <a:r>
              <a:rPr lang="en-US" sz="4000" b="1" dirty="0">
                <a:latin typeface="Calibri" panose="020F0502020204030204" pitchFamily="34" charset="0"/>
                <a:cs typeface="Calibri" panose="020F0502020204030204" pitchFamily="34" charset="0"/>
              </a:rPr>
              <a:t>California’s Rural Counties</a:t>
            </a:r>
          </a:p>
          <a:p>
            <a:pPr lvl="0" algn="ctr" rtl="0">
              <a:buNone/>
            </a:pPr>
            <a:r>
              <a:rPr lang="en-US" sz="4000" b="1" dirty="0">
                <a:latin typeface="Calibri" panose="020F0502020204030204" pitchFamily="34" charset="0"/>
                <a:cs typeface="Calibri" panose="020F0502020204030204" pitchFamily="34" charset="0"/>
              </a:rPr>
              <a:t>Challenges &amp; Opportunities</a:t>
            </a:r>
          </a:p>
          <a:p>
            <a:pPr lvl="0" rtl="0">
              <a:buNone/>
            </a:pPr>
            <a:endParaRPr lang="en-US" sz="4800" b="1" dirty="0">
              <a:latin typeface="Calibri" panose="020F0502020204030204" pitchFamily="34" charset="0"/>
              <a:cs typeface="Calibri" panose="020F0502020204030204" pitchFamily="34" charset="0"/>
            </a:endParaRPr>
          </a:p>
          <a:p>
            <a:pPr lvl="0" algn="r" rtl="0">
              <a:buNone/>
            </a:pPr>
            <a:endParaRPr lang="en-US" sz="2000" b="1" i="1" dirty="0">
              <a:latin typeface="Calibri" panose="020F0502020204030204" pitchFamily="34" charset="0"/>
              <a:cs typeface="Calibri" panose="020F0502020204030204" pitchFamily="34" charset="0"/>
            </a:endParaRPr>
          </a:p>
          <a:p>
            <a:pPr lvl="0" algn="r" rtl="0">
              <a:buNone/>
            </a:pPr>
            <a:r>
              <a:rPr lang="en-US" sz="2000" b="1" i="1" dirty="0">
                <a:latin typeface="Calibri" panose="020F0502020204030204" pitchFamily="34" charset="0"/>
                <a:cs typeface="Calibri" panose="020F0502020204030204" pitchFamily="34" charset="0"/>
              </a:rPr>
              <a:t>Maura </a:t>
            </a:r>
            <a:r>
              <a:rPr lang="en-US" sz="2000" b="1" i="1" dirty="0" err="1">
                <a:latin typeface="Calibri" panose="020F0502020204030204" pitchFamily="34" charset="0"/>
                <a:cs typeface="Calibri" panose="020F0502020204030204" pitchFamily="34" charset="0"/>
              </a:rPr>
              <a:t>Twomey</a:t>
            </a:r>
            <a:r>
              <a:rPr lang="en-US" sz="2000" b="1" i="1" dirty="0">
                <a:latin typeface="Calibri" panose="020F0502020204030204" pitchFamily="34" charset="0"/>
                <a:cs typeface="Calibri" panose="020F0502020204030204" pitchFamily="34" charset="0"/>
              </a:rPr>
              <a:t>, Executive Director</a:t>
            </a:r>
          </a:p>
          <a:p>
            <a:pPr lvl="0" algn="r" rtl="0">
              <a:buNone/>
            </a:pPr>
            <a:r>
              <a:rPr lang="en-US" sz="2000" b="1" i="1" dirty="0">
                <a:latin typeface="Calibri" panose="020F0502020204030204" pitchFamily="34" charset="0"/>
                <a:cs typeface="Calibri" panose="020F0502020204030204" pitchFamily="34" charset="0"/>
              </a:rPr>
              <a:t>Association of Monterey Bay Area Governments</a:t>
            </a:r>
          </a:p>
          <a:p>
            <a:pPr lvl="0" algn="r" rtl="0">
              <a:buNone/>
            </a:pPr>
            <a:endParaRPr lang="en-US" sz="2000" b="1" i="1" dirty="0">
              <a:latin typeface="Calibri" panose="020F0502020204030204" pitchFamily="34" charset="0"/>
              <a:cs typeface="Calibri" panose="020F0502020204030204" pitchFamily="34" charset="0"/>
            </a:endParaRPr>
          </a:p>
        </p:txBody>
      </p:sp>
      <p:sp>
        <p:nvSpPr>
          <p:cNvPr id="2" name="Rectangle 1"/>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
        <p:nvSpPr>
          <p:cNvPr id="3" name="Rectangle 2"/>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
        <p:nvSpPr>
          <p:cNvPr id="4" name="Rectangle 3"/>
          <p:cNvSpPr/>
          <p:nvPr/>
        </p:nvSpPr>
        <p:spPr>
          <a:xfrm>
            <a:off x="2286000" y="3167390"/>
            <a:ext cx="4572000" cy="523220"/>
          </a:xfrm>
          <a:prstGeom prst="rect">
            <a:avLst/>
          </a:prstGeom>
        </p:spPr>
        <p:txBody>
          <a:bodyPr>
            <a:spAutoFit/>
          </a:bodyPr>
          <a:lstStyle/>
          <a:p>
            <a:r>
              <a:rPr lang="en-US" dirty="0"/>
              <a:t> </a:t>
            </a:r>
            <a:br>
              <a:rPr lang="en-US" dirty="0"/>
            </a:br>
            <a:endParaRPr lang="en-US" dirty="0"/>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1066800" y="1371600"/>
            <a:ext cx="8305800" cy="4495800"/>
          </a:xfrm>
          <a:prstGeom prst="rect">
            <a:avLst/>
          </a:prstGeom>
          <a:noFill/>
          <a:ln>
            <a:noFill/>
          </a:ln>
        </p:spPr>
        <p:txBody>
          <a:bodyPr lIns="91425" tIns="91425" rIns="91425" bIns="91425" anchor="t" anchorCtr="0">
            <a:noAutofit/>
          </a:bodyPr>
          <a:lstStyle/>
          <a:p>
            <a:pPr marL="120650" marR="0" lvl="0" indent="-6350" algn="l" rtl="0">
              <a:lnSpc>
                <a:spcPct val="90000"/>
              </a:lnSpc>
              <a:spcBef>
                <a:spcPts val="640"/>
              </a:spcBef>
              <a:spcAft>
                <a:spcPts val="0"/>
              </a:spcAft>
              <a:buClr>
                <a:srgbClr val="5C77A5"/>
              </a:buClr>
              <a:buSzPct val="25000"/>
              <a:buFont typeface="Arial"/>
              <a:buNone/>
            </a:pPr>
            <a:r>
              <a:rPr lang="en-US" sz="4000" b="1" dirty="0">
                <a:solidFill>
                  <a:schemeClr val="dk1"/>
                </a:solidFill>
                <a:latin typeface="Calibri" panose="020F0502020204030204" pitchFamily="34" charset="0"/>
                <a:ea typeface="Arial"/>
                <a:cs typeface="Calibri" panose="020F0502020204030204" pitchFamily="34" charset="0"/>
                <a:sym typeface="Arial"/>
              </a:rPr>
              <a:t>Collaboration</a:t>
            </a:r>
          </a:p>
          <a:p>
            <a:pPr marL="342900" lvl="0" indent="-304800">
              <a:spcBef>
                <a:spcPts val="1200"/>
              </a:spcBef>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Rural Counties Task Force</a:t>
            </a:r>
          </a:p>
          <a:p>
            <a:pPr marL="38100" lvl="0" indent="0">
              <a:spcBef>
                <a:spcPts val="1200"/>
              </a:spcBef>
              <a:buClr>
                <a:schemeClr val="dk1"/>
              </a:buClr>
              <a:buSzPct val="100000"/>
              <a:buNone/>
            </a:pPr>
            <a:endParaRPr lang="en-US" sz="3200" dirty="0">
              <a:solidFill>
                <a:schemeClr val="dk1"/>
              </a:solidFill>
              <a:latin typeface="Calibri" panose="020F0502020204030204" pitchFamily="34" charset="0"/>
              <a:cs typeface="Calibri" panose="020F0502020204030204" pitchFamily="34" charset="0"/>
              <a:sym typeface="Arial"/>
            </a:endParaRPr>
          </a:p>
          <a:p>
            <a:pPr marL="38100" lvl="0" indent="0">
              <a:spcBef>
                <a:spcPts val="1200"/>
              </a:spcBef>
              <a:buClr>
                <a:schemeClr val="dk1"/>
              </a:buClr>
              <a:buSzPct val="100000"/>
              <a:buNone/>
            </a:pPr>
            <a:endParaRPr lang="en-US" sz="3200" dirty="0">
              <a:solidFill>
                <a:schemeClr val="dk1"/>
              </a:solidFill>
              <a:latin typeface="Calibri" panose="020F0502020204030204" pitchFamily="34" charset="0"/>
              <a:cs typeface="Calibri" panose="020F0502020204030204" pitchFamily="34" charset="0"/>
              <a:sym typeface="Arial"/>
            </a:endParaRPr>
          </a:p>
          <a:p>
            <a:pPr marL="38100" lvl="0" indent="0">
              <a:spcBef>
                <a:spcPts val="1200"/>
              </a:spcBef>
              <a:buClr>
                <a:schemeClr val="dk1"/>
              </a:buClr>
              <a:buSzPct val="100000"/>
              <a:buNone/>
            </a:pPr>
            <a:endParaRPr lang="en-US" sz="3200" dirty="0">
              <a:latin typeface="Calibri" panose="020F0502020204030204" pitchFamily="34" charset="0"/>
              <a:cs typeface="Calibri" panose="020F0502020204030204" pitchFamily="34" charset="0"/>
            </a:endParaRPr>
          </a:p>
          <a:p>
            <a:pPr marL="342900" lvl="0" indent="-304800">
              <a:spcBef>
                <a:spcPts val="1200"/>
              </a:spcBef>
              <a:buClr>
                <a:schemeClr val="dk1"/>
              </a:buClr>
              <a:buSzPct val="100000"/>
              <a:buFont typeface="Arial"/>
              <a:buChar char="●"/>
            </a:pPr>
            <a:endParaRPr lang="en-US" sz="3200" dirty="0">
              <a:solidFill>
                <a:schemeClr val="dk1"/>
              </a:solidFill>
              <a:latin typeface="Calibri" panose="020F0502020204030204" pitchFamily="34" charset="0"/>
              <a:ea typeface="Arial"/>
              <a:cs typeface="Calibri" panose="020F0502020204030204" pitchFamily="34" charset="0"/>
              <a:sym typeface="Arial"/>
            </a:endParaRPr>
          </a:p>
        </p:txBody>
      </p:sp>
      <p:sp>
        <p:nvSpPr>
          <p:cNvPr id="210" name="Shape 210"/>
          <p:cNvSpPr txBox="1">
            <a:spLocks noGrp="1"/>
          </p:cNvSpPr>
          <p:nvPr>
            <p:ph type="title"/>
          </p:nvPr>
        </p:nvSpPr>
        <p:spPr>
          <a:xfrm>
            <a:off x="748544" y="76200"/>
            <a:ext cx="8174700" cy="662099"/>
          </a:xfrm>
          <a:prstGeom prst="rect">
            <a:avLst/>
          </a:prstGeom>
          <a:noFill/>
          <a:ln>
            <a:noFill/>
          </a:ln>
        </p:spPr>
        <p:txBody>
          <a:bodyPr lIns="91425" tIns="91425" rIns="91425" bIns="91425" anchor="t" anchorCtr="0">
            <a:noAutofit/>
          </a:bodyPr>
          <a:lstStyle/>
          <a:p>
            <a:pPr lvl="0" algn="ctr">
              <a:buClr>
                <a:srgbClr val="2D3C71"/>
              </a:buClr>
              <a:buSzPct val="25000"/>
            </a:pPr>
            <a:r>
              <a:rPr lang="en-US" sz="3600" dirty="0">
                <a:latin typeface="Calibri" panose="020F0502020204030204" pitchFamily="34" charset="0"/>
                <a:cs typeface="Calibri" panose="020F0502020204030204" pitchFamily="34" charset="0"/>
                <a:sym typeface="Arial"/>
              </a:rPr>
              <a:t>Rural Counties Opportunities</a:t>
            </a:r>
            <a:endParaRPr lang="en-US" sz="3600" dirty="0">
              <a:latin typeface="Calibri" panose="020F0502020204030204" pitchFamily="34" charset="0"/>
              <a:cs typeface="Calibri" panose="020F0502020204030204" pitchFamily="34" charset="0"/>
            </a:endParaRPr>
          </a:p>
        </p:txBody>
      </p:sp>
      <p:sp>
        <p:nvSpPr>
          <p:cNvPr id="212" name="Shape 212"/>
          <p:cNvSpPr txBox="1"/>
          <p:nvPr/>
        </p:nvSpPr>
        <p:spPr>
          <a:xfrm>
            <a:off x="76198" y="6381750"/>
            <a:ext cx="4952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dirty="0">
                <a:solidFill>
                  <a:schemeClr val="dk1"/>
                </a:solidFill>
                <a:latin typeface="Calibri" panose="020F0502020204030204" pitchFamily="34" charset="0"/>
                <a:cs typeface="Calibri" panose="020F0502020204030204" pitchFamily="34" charset="0"/>
              </a:rPr>
              <a:t>12</a:t>
            </a:r>
          </a:p>
        </p:txBody>
      </p:sp>
    </p:spTree>
    <p:extLst>
      <p:ext uri="{BB962C8B-B14F-4D97-AF65-F5344CB8AC3E}">
        <p14:creationId xmlns:p14="http://schemas.microsoft.com/office/powerpoint/2010/main" val="2555026382"/>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557642" y="1219200"/>
            <a:ext cx="8305800" cy="4495800"/>
          </a:xfrm>
          <a:prstGeom prst="rect">
            <a:avLst/>
          </a:prstGeom>
          <a:noFill/>
          <a:ln>
            <a:noFill/>
          </a:ln>
        </p:spPr>
        <p:txBody>
          <a:bodyPr lIns="91425" tIns="91425" rIns="91425" bIns="91425" anchor="t" anchorCtr="0">
            <a:noAutofit/>
          </a:bodyPr>
          <a:lstStyle/>
          <a:p>
            <a:pPr marL="120650" marR="0" lvl="0" indent="-6350" algn="l" rtl="0">
              <a:lnSpc>
                <a:spcPct val="90000"/>
              </a:lnSpc>
              <a:spcBef>
                <a:spcPts val="640"/>
              </a:spcBef>
              <a:spcAft>
                <a:spcPts val="0"/>
              </a:spcAft>
              <a:buClr>
                <a:srgbClr val="5C77A5"/>
              </a:buClr>
              <a:buSzPct val="25000"/>
              <a:buFont typeface="Arial"/>
              <a:buNone/>
            </a:pPr>
            <a:endParaRPr lang="en-US" sz="4000" b="1" dirty="0">
              <a:solidFill>
                <a:schemeClr val="dk1"/>
              </a:solidFill>
              <a:latin typeface="Calibri" panose="020F0502020204030204" pitchFamily="34" charset="0"/>
              <a:ea typeface="Arial"/>
              <a:cs typeface="Calibri" panose="020F0502020204030204" pitchFamily="34" charset="0"/>
              <a:sym typeface="Arial"/>
            </a:endParaRPr>
          </a:p>
          <a:p>
            <a:pPr marL="120650" marR="0" lvl="0" indent="-6350" algn="l" rtl="0">
              <a:lnSpc>
                <a:spcPct val="90000"/>
              </a:lnSpc>
              <a:spcBef>
                <a:spcPts val="640"/>
              </a:spcBef>
              <a:spcAft>
                <a:spcPts val="0"/>
              </a:spcAft>
              <a:buClr>
                <a:srgbClr val="5C77A5"/>
              </a:buClr>
              <a:buSzPct val="25000"/>
              <a:buFont typeface="Arial"/>
              <a:buNone/>
            </a:pPr>
            <a:endParaRPr lang="en-US" sz="4000" b="1" dirty="0">
              <a:solidFill>
                <a:schemeClr val="dk1"/>
              </a:solidFill>
              <a:latin typeface="Calibri" panose="020F0502020204030204" pitchFamily="34" charset="0"/>
              <a:ea typeface="Arial"/>
              <a:cs typeface="Calibri" panose="020F0502020204030204" pitchFamily="34" charset="0"/>
              <a:sym typeface="Arial"/>
            </a:endParaRPr>
          </a:p>
          <a:p>
            <a:pPr marL="120650" marR="0" lvl="0" indent="-6350" algn="ctr" rtl="0">
              <a:lnSpc>
                <a:spcPct val="90000"/>
              </a:lnSpc>
              <a:spcBef>
                <a:spcPts val="640"/>
              </a:spcBef>
              <a:spcAft>
                <a:spcPts val="0"/>
              </a:spcAft>
              <a:buClr>
                <a:srgbClr val="5C77A5"/>
              </a:buClr>
              <a:buSzPct val="25000"/>
              <a:buFont typeface="Arial"/>
              <a:buNone/>
            </a:pPr>
            <a:r>
              <a:rPr lang="en-US" sz="5400" b="1" i="0" u="none" strike="noStrike" cap="none" baseline="0" dirty="0">
                <a:solidFill>
                  <a:schemeClr val="dk1"/>
                </a:solidFill>
                <a:latin typeface="Calibri" panose="020F0502020204030204" pitchFamily="34" charset="0"/>
                <a:ea typeface="Arial"/>
                <a:cs typeface="Calibri" panose="020F0502020204030204" pitchFamily="34" charset="0"/>
                <a:sym typeface="Arial"/>
              </a:rPr>
              <a:t>Questions???</a:t>
            </a:r>
          </a:p>
          <a:p>
            <a:pPr marL="38100" lvl="0" indent="0">
              <a:spcBef>
                <a:spcPts val="1200"/>
              </a:spcBef>
              <a:buClr>
                <a:schemeClr val="dk1"/>
              </a:buClr>
              <a:buSzPct val="100000"/>
              <a:buNone/>
            </a:pPr>
            <a:endParaRPr lang="en-US" sz="3200" dirty="0">
              <a:solidFill>
                <a:schemeClr val="dk1"/>
              </a:solidFill>
              <a:latin typeface="Calibri" panose="020F0502020204030204" pitchFamily="34" charset="0"/>
              <a:cs typeface="Calibri" panose="020F0502020204030204" pitchFamily="34" charset="0"/>
              <a:sym typeface="Arial"/>
            </a:endParaRPr>
          </a:p>
          <a:p>
            <a:pPr marL="38100" lvl="0" indent="0">
              <a:spcBef>
                <a:spcPts val="1200"/>
              </a:spcBef>
              <a:buClr>
                <a:schemeClr val="dk1"/>
              </a:buClr>
              <a:buSzPct val="100000"/>
              <a:buNone/>
            </a:pPr>
            <a:endParaRPr lang="en-US" sz="3200" dirty="0">
              <a:solidFill>
                <a:schemeClr val="dk1"/>
              </a:solidFill>
              <a:latin typeface="Calibri" panose="020F0502020204030204" pitchFamily="34" charset="0"/>
              <a:cs typeface="Calibri" panose="020F0502020204030204" pitchFamily="34" charset="0"/>
              <a:sym typeface="Arial"/>
            </a:endParaRPr>
          </a:p>
          <a:p>
            <a:pPr marL="38100" lvl="0" indent="0">
              <a:spcBef>
                <a:spcPts val="1200"/>
              </a:spcBef>
              <a:buClr>
                <a:schemeClr val="dk1"/>
              </a:buClr>
              <a:buSzPct val="100000"/>
              <a:buNone/>
            </a:pPr>
            <a:endParaRPr lang="en-US" sz="3200" dirty="0">
              <a:latin typeface="Calibri" panose="020F0502020204030204" pitchFamily="34" charset="0"/>
              <a:cs typeface="Calibri" panose="020F0502020204030204" pitchFamily="34" charset="0"/>
            </a:endParaRPr>
          </a:p>
          <a:p>
            <a:pPr marL="342900" lvl="0" indent="-304800">
              <a:spcBef>
                <a:spcPts val="1200"/>
              </a:spcBef>
              <a:buClr>
                <a:schemeClr val="dk1"/>
              </a:buClr>
              <a:buSzPct val="100000"/>
              <a:buFont typeface="Arial"/>
              <a:buChar char="●"/>
            </a:pPr>
            <a:endParaRPr lang="en-US" sz="3200" dirty="0">
              <a:solidFill>
                <a:schemeClr val="dk1"/>
              </a:solidFill>
              <a:latin typeface="Calibri" panose="020F0502020204030204" pitchFamily="34" charset="0"/>
              <a:ea typeface="Arial"/>
              <a:cs typeface="Calibri" panose="020F0502020204030204" pitchFamily="34" charset="0"/>
              <a:sym typeface="Arial"/>
            </a:endParaRPr>
          </a:p>
        </p:txBody>
      </p:sp>
      <p:sp>
        <p:nvSpPr>
          <p:cNvPr id="210" name="Shape 210"/>
          <p:cNvSpPr txBox="1">
            <a:spLocks noGrp="1"/>
          </p:cNvSpPr>
          <p:nvPr>
            <p:ph type="title"/>
          </p:nvPr>
        </p:nvSpPr>
        <p:spPr>
          <a:xfrm>
            <a:off x="748544" y="76200"/>
            <a:ext cx="8174700" cy="662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2D3C71"/>
              </a:buClr>
              <a:buSzPct val="25000"/>
              <a:buFont typeface="Arial"/>
              <a:buNone/>
            </a:pPr>
            <a:r>
              <a:rPr lang="en-US" sz="3600" dirty="0">
                <a:latin typeface="Calibri" panose="020F0502020204030204" pitchFamily="34" charset="0"/>
                <a:cs typeface="Calibri" panose="020F0502020204030204" pitchFamily="34" charset="0"/>
                <a:sym typeface="Arial"/>
              </a:rPr>
              <a:t>California’s Rural Freight Movement</a:t>
            </a:r>
            <a:endParaRPr lang="en-US" sz="3600" dirty="0">
              <a:latin typeface="Calibri" panose="020F0502020204030204" pitchFamily="34" charset="0"/>
              <a:cs typeface="Calibri" panose="020F0502020204030204" pitchFamily="34" charset="0"/>
            </a:endParaRPr>
          </a:p>
        </p:txBody>
      </p:sp>
      <p:sp>
        <p:nvSpPr>
          <p:cNvPr id="212" name="Shape 212"/>
          <p:cNvSpPr txBox="1"/>
          <p:nvPr/>
        </p:nvSpPr>
        <p:spPr>
          <a:xfrm>
            <a:off x="76198" y="6381750"/>
            <a:ext cx="4952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dirty="0">
                <a:solidFill>
                  <a:schemeClr val="dk1"/>
                </a:solidFill>
                <a:latin typeface="Calibri" panose="020F0502020204030204" pitchFamily="34" charset="0"/>
                <a:cs typeface="Calibri" panose="020F0502020204030204" pitchFamily="34" charset="0"/>
              </a:rPr>
              <a:t>13</a:t>
            </a:r>
          </a:p>
        </p:txBody>
      </p:sp>
    </p:spTree>
    <p:extLst>
      <p:ext uri="{BB962C8B-B14F-4D97-AF65-F5344CB8AC3E}">
        <p14:creationId xmlns:p14="http://schemas.microsoft.com/office/powerpoint/2010/main" val="2218953471"/>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6"/>
        <p:cNvGrpSpPr/>
        <p:nvPr/>
      </p:nvGrpSpPr>
      <p:grpSpPr>
        <a:xfrm>
          <a:off x="0" y="0"/>
          <a:ext cx="0" cy="0"/>
          <a:chOff x="0" y="0"/>
          <a:chExt cx="0" cy="0"/>
        </a:xfrm>
      </p:grpSpPr>
      <p:sp>
        <p:nvSpPr>
          <p:cNvPr id="67" name="Shape 67"/>
          <p:cNvSpPr txBox="1"/>
          <p:nvPr/>
        </p:nvSpPr>
        <p:spPr>
          <a:xfrm>
            <a:off x="609600" y="260785"/>
            <a:ext cx="3352800" cy="2101415"/>
          </a:xfrm>
          <a:prstGeom prst="rect">
            <a:avLst/>
          </a:prstGeom>
          <a:noFill/>
          <a:ln>
            <a:noFill/>
          </a:ln>
        </p:spPr>
        <p:txBody>
          <a:bodyPr lIns="91425" tIns="91425" rIns="91425" bIns="91425" anchor="ctr" anchorCtr="0">
            <a:noAutofit/>
          </a:bodyPr>
          <a:lstStyle/>
          <a:p>
            <a:pPr>
              <a:buClr>
                <a:srgbClr val="2D3C71"/>
              </a:buClr>
              <a:buSzPct val="25000"/>
              <a:buFont typeface="Arial"/>
              <a:buNone/>
            </a:pPr>
            <a:r>
              <a:rPr lang="en-US" sz="4000" b="1" dirty="0">
                <a:solidFill>
                  <a:srgbClr val="2D3C71"/>
                </a:solidFill>
                <a:latin typeface="Calibri" panose="020F0502020204030204" pitchFamily="34" charset="0"/>
                <a:cs typeface="Calibri" panose="020F0502020204030204" pitchFamily="34" charset="0"/>
              </a:rPr>
              <a:t>California’s </a:t>
            </a:r>
          </a:p>
          <a:p>
            <a:pPr>
              <a:buClr>
                <a:srgbClr val="2D3C71"/>
              </a:buClr>
              <a:buSzPct val="25000"/>
              <a:buFont typeface="Arial"/>
              <a:buNone/>
            </a:pPr>
            <a:r>
              <a:rPr lang="en-US" sz="4000" b="1" dirty="0">
                <a:solidFill>
                  <a:srgbClr val="2D3C71"/>
                </a:solidFill>
                <a:latin typeface="Calibri" panose="020F0502020204030204" pitchFamily="34" charset="0"/>
                <a:cs typeface="Calibri" panose="020F0502020204030204" pitchFamily="34" charset="0"/>
              </a:rPr>
              <a:t>Rural Counties</a:t>
            </a:r>
          </a:p>
        </p:txBody>
      </p:sp>
      <p:sp>
        <p:nvSpPr>
          <p:cNvPr id="68" name="Shape 68"/>
          <p:cNvSpPr txBox="1"/>
          <p:nvPr/>
        </p:nvSpPr>
        <p:spPr>
          <a:xfrm>
            <a:off x="144601" y="6425292"/>
            <a:ext cx="312599" cy="369900"/>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latin typeface="Calibri" panose="020F0502020204030204" pitchFamily="34" charset="0"/>
                <a:cs typeface="Calibri" panose="020F0502020204030204" pitchFamily="34" charset="0"/>
              </a:rPr>
              <a:t>2</a:t>
            </a:r>
          </a:p>
        </p:txBody>
      </p:sp>
      <p:pic>
        <p:nvPicPr>
          <p:cNvPr id="2050" name="Picture 2" descr="\\ambag-srv01\UserShares\mtwomey\Desktop\RuralCounties_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0"/>
            <a:ext cx="51054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820472"/>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657321" y="814499"/>
            <a:ext cx="8258079" cy="3757501"/>
          </a:xfrm>
          <a:prstGeom prst="rect">
            <a:avLst/>
          </a:prstGeom>
          <a:noFill/>
          <a:ln>
            <a:noFill/>
          </a:ln>
        </p:spPr>
        <p:txBody>
          <a:bodyPr lIns="91425" tIns="91425" rIns="91425" bIns="91425" anchor="t" anchorCtr="0">
            <a:noAutofit/>
          </a:bodyPr>
          <a:lstStyle/>
          <a:p>
            <a:pPr marL="34290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sym typeface="Arial"/>
              </a:rPr>
              <a:t>5 million population (2.1 million in the 26 most rural counties) </a:t>
            </a:r>
          </a:p>
          <a:p>
            <a:pPr marL="342900" marR="0" lvl="0" indent="-304800" algn="l" rtl="0">
              <a:lnSpc>
                <a:spcPct val="100000"/>
              </a:lnSpc>
              <a:spcBef>
                <a:spcPts val="1200"/>
              </a:spcBef>
              <a:spcAft>
                <a:spcPts val="0"/>
              </a:spcAft>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$27 billion agricultural production</a:t>
            </a:r>
            <a:r>
              <a:rPr lang="en-US" sz="3200" dirty="0">
                <a:latin typeface="Calibri" panose="020F0502020204030204" pitchFamily="34" charset="0"/>
                <a:cs typeface="Calibri" panose="020F0502020204030204" pitchFamily="34" charset="0"/>
              </a:rPr>
              <a:t>5 </a:t>
            </a:r>
          </a:p>
          <a:p>
            <a:pPr marL="342900" marR="0" lvl="0" indent="-304800" algn="l" rtl="0">
              <a:lnSpc>
                <a:spcPct val="100000"/>
              </a:lnSpc>
              <a:spcBef>
                <a:spcPts val="1200"/>
              </a:spcBef>
              <a:spcAft>
                <a:spcPts val="0"/>
              </a:spcAft>
              <a:buClr>
                <a:schemeClr val="dk1"/>
              </a:buClr>
              <a:buSzPct val="100000"/>
              <a:buFont typeface="Arial"/>
              <a:buChar char="●"/>
            </a:pPr>
            <a:r>
              <a:rPr lang="en-US" sz="32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a:t>
            </a:r>
            <a:r>
              <a:rPr lang="en-US" sz="3200" dirty="0">
                <a:solidFill>
                  <a:schemeClr val="dk1"/>
                </a:solidFill>
                <a:latin typeface="Calibri" panose="020F0502020204030204" pitchFamily="34" charset="0"/>
                <a:ea typeface="Arial"/>
                <a:cs typeface="Calibri" panose="020F0502020204030204" pitchFamily="34" charset="0"/>
                <a:sym typeface="Arial"/>
              </a:rPr>
              <a:t>28</a:t>
            </a:r>
            <a:r>
              <a:rPr lang="en-US" sz="3200" b="0" i="0" u="none" strike="noStrike" cap="none" baseline="0" dirty="0">
                <a:solidFill>
                  <a:schemeClr val="dk1"/>
                </a:solidFill>
                <a:latin typeface="Calibri" panose="020F0502020204030204" pitchFamily="34" charset="0"/>
                <a:ea typeface="Arial"/>
                <a:cs typeface="Calibri" panose="020F0502020204030204" pitchFamily="34" charset="0"/>
                <a:sym typeface="Arial"/>
              </a:rPr>
              <a:t> billion tourism industry</a:t>
            </a:r>
          </a:p>
          <a:p>
            <a:pPr marL="342900" marR="0" lvl="0" indent="-304800" algn="l" rtl="0">
              <a:lnSpc>
                <a:spcPct val="100000"/>
              </a:lnSpc>
              <a:spcBef>
                <a:spcPts val="1200"/>
              </a:spcBef>
              <a:spcAft>
                <a:spcPts val="0"/>
              </a:spcAft>
              <a:buClr>
                <a:schemeClr val="dk1"/>
              </a:buClr>
              <a:buSzPct val="100000"/>
              <a:buFont typeface="Arial"/>
              <a:buChar char="●"/>
            </a:pPr>
            <a:r>
              <a:rPr lang="en-US" sz="3200" b="0" i="0" u="none" strike="noStrike" cap="none" baseline="0" dirty="0">
                <a:solidFill>
                  <a:schemeClr val="bg1"/>
                </a:solidFill>
                <a:latin typeface="Calibri" panose="020F0502020204030204" pitchFamily="34" charset="0"/>
                <a:ea typeface="Arial"/>
                <a:cs typeface="Calibri" panose="020F0502020204030204" pitchFamily="34" charset="0"/>
                <a:sym typeface="Arial"/>
              </a:rPr>
              <a:t>16</a:t>
            </a:r>
            <a:r>
              <a:rPr lang="en-US" sz="3200" b="0" i="0" u="none" strike="noStrike" cap="none" dirty="0">
                <a:solidFill>
                  <a:schemeClr val="bg1"/>
                </a:solidFill>
                <a:latin typeface="Calibri" panose="020F0502020204030204" pitchFamily="34" charset="0"/>
                <a:ea typeface="Arial"/>
                <a:cs typeface="Calibri" panose="020F0502020204030204" pitchFamily="34" charset="0"/>
                <a:sym typeface="Arial"/>
              </a:rPr>
              <a:t> million acres of U.S. Forest Service land</a:t>
            </a:r>
          </a:p>
          <a:p>
            <a:pPr marL="342900" marR="0" lvl="0" indent="-304800" algn="l" rtl="0">
              <a:lnSpc>
                <a:spcPct val="100000"/>
              </a:lnSpc>
              <a:spcBef>
                <a:spcPts val="1200"/>
              </a:spcBef>
              <a:spcAft>
                <a:spcPts val="0"/>
              </a:spcAft>
              <a:buClr>
                <a:schemeClr val="dk1"/>
              </a:buClr>
              <a:buSzPct val="100000"/>
              <a:buFont typeface="Arial"/>
              <a:buChar char="●"/>
            </a:pPr>
            <a:r>
              <a:rPr lang="en-US" sz="3200" dirty="0">
                <a:solidFill>
                  <a:schemeClr val="bg1"/>
                </a:solidFill>
                <a:latin typeface="Calibri" panose="020F0502020204030204" pitchFamily="34" charset="0"/>
                <a:ea typeface="Arial"/>
                <a:cs typeface="Calibri" panose="020F0502020204030204" pitchFamily="34" charset="0"/>
                <a:sym typeface="Arial"/>
              </a:rPr>
              <a:t>$420 million timber production</a:t>
            </a:r>
            <a:endParaRPr lang="en-US" sz="3200" b="0" i="0" u="none" strike="noStrike" cap="none" dirty="0">
              <a:solidFill>
                <a:schemeClr val="bg1"/>
              </a:solidFill>
              <a:latin typeface="Calibri" panose="020F0502020204030204" pitchFamily="34" charset="0"/>
              <a:ea typeface="Arial"/>
              <a:cs typeface="Calibri" panose="020F0502020204030204" pitchFamily="34" charset="0"/>
              <a:sym typeface="Arial"/>
            </a:endParaRPr>
          </a:p>
          <a:p>
            <a:pPr marL="342900" marR="0" lvl="0" indent="-304800" algn="l" rtl="0">
              <a:lnSpc>
                <a:spcPct val="100000"/>
              </a:lnSpc>
              <a:spcBef>
                <a:spcPts val="1200"/>
              </a:spcBef>
              <a:spcAft>
                <a:spcPts val="0"/>
              </a:spcAft>
              <a:buClr>
                <a:schemeClr val="dk1"/>
              </a:buClr>
              <a:buSzPct val="100000"/>
              <a:buFont typeface="Arial"/>
              <a:buChar char="●"/>
            </a:pPr>
            <a:endParaRPr sz="600" dirty="0">
              <a:solidFill>
                <a:schemeClr val="bg1"/>
              </a:solidFill>
            </a:endParaRPr>
          </a:p>
        </p:txBody>
      </p:sp>
      <p:sp>
        <p:nvSpPr>
          <p:cNvPr id="75" name="Shape 75"/>
          <p:cNvSpPr txBox="1"/>
          <p:nvPr/>
        </p:nvSpPr>
        <p:spPr>
          <a:xfrm>
            <a:off x="152400" y="6381750"/>
            <a:ext cx="312599" cy="369299"/>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latin typeface="Calibri" panose="020F0502020204030204" pitchFamily="34" charset="0"/>
                <a:cs typeface="Calibri" panose="020F0502020204030204" pitchFamily="34" charset="0"/>
              </a:rPr>
              <a:t>4</a:t>
            </a:r>
          </a:p>
        </p:txBody>
      </p:sp>
      <p:pic>
        <p:nvPicPr>
          <p:cNvPr id="76" name="Shape 76"/>
          <p:cNvPicPr preferRelativeResize="0"/>
          <p:nvPr/>
        </p:nvPicPr>
        <p:blipFill>
          <a:blip r:embed="rId4">
            <a:alphaModFix/>
          </a:blip>
          <a:stretch>
            <a:fillRect/>
          </a:stretch>
        </p:blipFill>
        <p:spPr>
          <a:xfrm>
            <a:off x="4872847" y="4705775"/>
            <a:ext cx="2610703" cy="1771225"/>
          </a:xfrm>
          <a:prstGeom prst="rect">
            <a:avLst/>
          </a:prstGeom>
          <a:noFill/>
          <a:ln>
            <a:noFill/>
          </a:ln>
        </p:spPr>
      </p:pic>
      <p:pic>
        <p:nvPicPr>
          <p:cNvPr id="77" name="Shape 77"/>
          <p:cNvPicPr preferRelativeResize="0"/>
          <p:nvPr/>
        </p:nvPicPr>
        <p:blipFill>
          <a:blip r:embed="rId5">
            <a:alphaModFix/>
          </a:blip>
          <a:stretch>
            <a:fillRect/>
          </a:stretch>
        </p:blipFill>
        <p:spPr>
          <a:xfrm>
            <a:off x="2119850" y="4705775"/>
            <a:ext cx="2666172" cy="1771224"/>
          </a:xfrm>
          <a:prstGeom prst="rect">
            <a:avLst/>
          </a:prstGeom>
          <a:noFill/>
          <a:ln>
            <a:noFill/>
          </a:ln>
        </p:spPr>
      </p:pic>
      <p:sp>
        <p:nvSpPr>
          <p:cNvPr id="78" name="Shape 78"/>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4400" b="1" dirty="0">
                <a:solidFill>
                  <a:srgbClr val="2D3C71"/>
                </a:solidFill>
                <a:latin typeface="Calibri" panose="020F0502020204030204" pitchFamily="34" charset="0"/>
                <a:cs typeface="Calibri" panose="020F0502020204030204" pitchFamily="34" charset="0"/>
              </a:rPr>
              <a:t> </a:t>
            </a:r>
            <a:r>
              <a:rPr lang="en-US" sz="3600" b="1" dirty="0">
                <a:solidFill>
                  <a:srgbClr val="2D3C71"/>
                </a:solidFill>
                <a:latin typeface="Calibri" panose="020F0502020204030204" pitchFamily="34" charset="0"/>
                <a:cs typeface="Calibri" panose="020F0502020204030204" pitchFamily="34" charset="0"/>
              </a:rPr>
              <a:t>California’s Rural Counties</a:t>
            </a:r>
            <a:endParaRPr lang="en-US" sz="4400" b="1" dirty="0">
              <a:solidFill>
                <a:srgbClr val="2D3C71"/>
              </a:solidFill>
              <a:latin typeface="Calibri" panose="020F0502020204030204" pitchFamily="34" charset="0"/>
              <a:cs typeface="Calibri" panose="020F0502020204030204" pitchFamily="34" charset="0"/>
            </a:endParaRPr>
          </a:p>
        </p:txBody>
      </p:sp>
      <p:pic>
        <p:nvPicPr>
          <p:cNvPr id="79" name="Shape 79"/>
          <p:cNvPicPr preferRelativeResize="0"/>
          <p:nvPr/>
        </p:nvPicPr>
        <p:blipFill>
          <a:blip r:embed="rId6">
            <a:alphaModFix/>
          </a:blip>
          <a:stretch>
            <a:fillRect/>
          </a:stretch>
        </p:blipFill>
        <p:spPr>
          <a:xfrm>
            <a:off x="871078" y="4705775"/>
            <a:ext cx="1182446" cy="1771224"/>
          </a:xfrm>
          <a:prstGeom prst="rect">
            <a:avLst/>
          </a:prstGeom>
          <a:noFill/>
          <a:ln>
            <a:noFill/>
          </a:ln>
        </p:spPr>
      </p:pic>
      <p:pic>
        <p:nvPicPr>
          <p:cNvPr id="80" name="Shape 80"/>
          <p:cNvPicPr preferRelativeResize="0"/>
          <p:nvPr/>
        </p:nvPicPr>
        <p:blipFill>
          <a:blip r:embed="rId7">
            <a:alphaModFix/>
          </a:blip>
          <a:stretch>
            <a:fillRect/>
          </a:stretch>
        </p:blipFill>
        <p:spPr>
          <a:xfrm>
            <a:off x="7595750" y="4705775"/>
            <a:ext cx="1499851" cy="1771224"/>
          </a:xfrm>
          <a:prstGeom prst="rect">
            <a:avLst/>
          </a:prstGeom>
          <a:noFill/>
          <a:ln>
            <a:noFill/>
          </a:ln>
        </p:spPr>
      </p:pic>
    </p:spTree>
    <p:extLst>
      <p:ext uri="{BB962C8B-B14F-4D97-AF65-F5344CB8AC3E}">
        <p14:creationId xmlns:p14="http://schemas.microsoft.com/office/powerpoint/2010/main" val="3466736224"/>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3"/>
        <p:cNvGrpSpPr/>
        <p:nvPr/>
      </p:nvGrpSpPr>
      <p:grpSpPr>
        <a:xfrm>
          <a:off x="0" y="0"/>
          <a:ext cx="0" cy="0"/>
          <a:chOff x="0" y="0"/>
          <a:chExt cx="0" cy="0"/>
        </a:xfrm>
      </p:grpSpPr>
      <p:sp>
        <p:nvSpPr>
          <p:cNvPr id="74" name="Shape 74"/>
          <p:cNvSpPr txBox="1">
            <a:spLocks noGrp="1"/>
          </p:cNvSpPr>
          <p:nvPr>
            <p:ph type="body" idx="1"/>
          </p:nvPr>
        </p:nvSpPr>
        <p:spPr>
          <a:xfrm>
            <a:off x="838199" y="990599"/>
            <a:ext cx="8257401" cy="2895601"/>
          </a:xfrm>
          <a:prstGeom prst="rect">
            <a:avLst/>
          </a:prstGeom>
          <a:noFill/>
          <a:ln>
            <a:noFill/>
          </a:ln>
        </p:spPr>
        <p:txBody>
          <a:bodyPr lIns="91425" tIns="91425" rIns="91425" bIns="91425" anchor="t" anchorCtr="0">
            <a:noAutofit/>
          </a:bodyPr>
          <a:lstStyle/>
          <a:p>
            <a:pPr marL="342900" marR="0" lvl="0" indent="-304800" algn="l" rtl="0">
              <a:lnSpc>
                <a:spcPct val="100000"/>
              </a:lnSpc>
              <a:spcBef>
                <a:spcPts val="1200"/>
              </a:spcBef>
              <a:spcAft>
                <a:spcPts val="0"/>
              </a:spcAft>
              <a:buClr>
                <a:schemeClr val="dk1"/>
              </a:buClr>
              <a:buSzPct val="100000"/>
              <a:buFont typeface="Arial"/>
              <a:buChar char="●"/>
            </a:pPr>
            <a:endParaRPr lang="en-US" dirty="0">
              <a:solidFill>
                <a:schemeClr val="dk1"/>
              </a:solidFill>
              <a:latin typeface="Arial"/>
              <a:ea typeface="Arial"/>
              <a:cs typeface="Arial"/>
              <a:sym typeface="Arial"/>
            </a:endParaRPr>
          </a:p>
          <a:p>
            <a:pPr marL="342900" marR="0" lvl="0" indent="-304800" algn="l" rtl="0">
              <a:lnSpc>
                <a:spcPct val="100000"/>
              </a:lnSpc>
              <a:spcBef>
                <a:spcPts val="1200"/>
              </a:spcBef>
              <a:spcAft>
                <a:spcPts val="0"/>
              </a:spcAft>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10,259 SHS Centerline Miles</a:t>
            </a:r>
            <a:endParaRPr lang="en-US" sz="32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342900" marR="0" lvl="0" indent="-304800" algn="l" rtl="0">
              <a:lnSpc>
                <a:spcPct val="100000"/>
              </a:lnSpc>
              <a:spcBef>
                <a:spcPts val="1200"/>
              </a:spcBef>
              <a:spcAft>
                <a:spcPts val="0"/>
              </a:spcAft>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1,186 Rural Interstate Miles</a:t>
            </a:r>
            <a:r>
              <a:rPr lang="en-US" sz="3200" dirty="0">
                <a:latin typeface="Calibri" panose="020F0502020204030204" pitchFamily="34" charset="0"/>
                <a:cs typeface="Calibri" panose="020F0502020204030204" pitchFamily="34" charset="0"/>
              </a:rPr>
              <a:t>5 </a:t>
            </a:r>
          </a:p>
          <a:p>
            <a:pPr marL="342900" marR="0" lvl="0" indent="-304800" algn="l" rtl="0">
              <a:lnSpc>
                <a:spcPct val="100000"/>
              </a:lnSpc>
              <a:spcBef>
                <a:spcPts val="1200"/>
              </a:spcBef>
              <a:spcAft>
                <a:spcPts val="0"/>
              </a:spcAft>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369 Rural Freeway/Expressway Miles</a:t>
            </a:r>
            <a:endParaRPr lang="en-US" sz="3200" b="0"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342900" marR="0" lvl="0" indent="-304800" algn="l" rtl="0">
              <a:lnSpc>
                <a:spcPct val="100000"/>
              </a:lnSpc>
              <a:spcBef>
                <a:spcPts val="1200"/>
              </a:spcBef>
              <a:spcAft>
                <a:spcPts val="0"/>
              </a:spcAft>
              <a:buClr>
                <a:schemeClr val="dk1"/>
              </a:buClr>
              <a:buSzPct val="100000"/>
              <a:buFont typeface="Arial"/>
              <a:buChar char="●"/>
            </a:pPr>
            <a:endParaRPr sz="600" dirty="0">
              <a:solidFill>
                <a:schemeClr val="bg1"/>
              </a:solidFill>
            </a:endParaRPr>
          </a:p>
        </p:txBody>
      </p:sp>
      <p:sp>
        <p:nvSpPr>
          <p:cNvPr id="75" name="Shape 75"/>
          <p:cNvSpPr txBox="1"/>
          <p:nvPr/>
        </p:nvSpPr>
        <p:spPr>
          <a:xfrm>
            <a:off x="144601" y="6381750"/>
            <a:ext cx="312599" cy="369299"/>
          </a:xfrm>
          <a:prstGeom prst="rect">
            <a:avLst/>
          </a:prstGeom>
          <a:noFill/>
          <a:ln>
            <a:noFill/>
          </a:ln>
        </p:spPr>
        <p:txBody>
          <a:bodyPr lIns="91425" tIns="45700" rIns="91425" bIns="45700" anchor="t" anchorCtr="0">
            <a:noAutofit/>
          </a:bodyPr>
          <a:lstStyle/>
          <a:p>
            <a:pPr>
              <a:buClr>
                <a:srgbClr val="000000"/>
              </a:buClr>
              <a:buSzPct val="25000"/>
              <a:buFont typeface="Arial"/>
              <a:buNone/>
            </a:pPr>
            <a:r>
              <a:rPr lang="en-US" sz="1800" dirty="0">
                <a:latin typeface="Calibri" panose="020F0502020204030204" pitchFamily="34" charset="0"/>
                <a:cs typeface="Calibri" panose="020F0502020204030204" pitchFamily="34" charset="0"/>
              </a:rPr>
              <a:t>5</a:t>
            </a:r>
          </a:p>
        </p:txBody>
      </p:sp>
      <p:sp>
        <p:nvSpPr>
          <p:cNvPr id="78" name="Shape 78"/>
          <p:cNvSpPr txBox="1"/>
          <p:nvPr/>
        </p:nvSpPr>
        <p:spPr>
          <a:xfrm>
            <a:off x="533400" y="152400"/>
            <a:ext cx="7694699" cy="662099"/>
          </a:xfrm>
          <a:prstGeom prst="rect">
            <a:avLst/>
          </a:prstGeom>
          <a:noFill/>
          <a:ln>
            <a:noFill/>
          </a:ln>
        </p:spPr>
        <p:txBody>
          <a:bodyPr lIns="91425" tIns="91425" rIns="91425" bIns="91425" anchor="ctr" anchorCtr="0">
            <a:noAutofit/>
          </a:bodyPr>
          <a:lstStyle/>
          <a:p>
            <a:pPr algn="ctr">
              <a:buClr>
                <a:srgbClr val="2D3C71"/>
              </a:buClr>
              <a:buSzPct val="25000"/>
              <a:buFont typeface="Arial"/>
              <a:buNone/>
            </a:pPr>
            <a:r>
              <a:rPr lang="en-US" sz="3600" b="1" dirty="0">
                <a:solidFill>
                  <a:srgbClr val="2D3C71"/>
                </a:solidFill>
                <a:latin typeface="Calibri" panose="020F0502020204030204" pitchFamily="34" charset="0"/>
                <a:cs typeface="Calibri" panose="020F0502020204030204" pitchFamily="34" charset="0"/>
              </a:rPr>
              <a:t>Rural Highway Miles in California</a:t>
            </a:r>
            <a:endParaRPr lang="en-US" sz="4400" b="1" dirty="0">
              <a:solidFill>
                <a:srgbClr val="2D3C7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7675145"/>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685800" y="1524000"/>
            <a:ext cx="4038600" cy="4495800"/>
          </a:xfrm>
          <a:prstGeom prst="rect">
            <a:avLst/>
          </a:prstGeom>
          <a:noFill/>
          <a:ln>
            <a:noFill/>
          </a:ln>
        </p:spPr>
        <p:txBody>
          <a:bodyPr lIns="91425" tIns="91425" rIns="91425" bIns="91425" anchor="t" anchorCtr="0">
            <a:noAutofit/>
          </a:bodyPr>
          <a:lstStyle/>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Road Condition</a:t>
            </a:r>
          </a:p>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Safety</a:t>
            </a:r>
            <a:r>
              <a:rPr lang="en-US" sz="3200" dirty="0">
                <a:latin typeface="Calibri" panose="020F0502020204030204" pitchFamily="34" charset="0"/>
                <a:cs typeface="Calibri" panose="020F0502020204030204" pitchFamily="34" charset="0"/>
              </a:rPr>
              <a:t>5 </a:t>
            </a:r>
          </a:p>
          <a:p>
            <a:pPr marL="342900" lvl="0" indent="-304800">
              <a:spcBef>
                <a:spcPts val="1200"/>
              </a:spcBef>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Weather</a:t>
            </a:r>
          </a:p>
          <a:p>
            <a:pPr marL="342900" lvl="0" indent="-304800">
              <a:spcBef>
                <a:spcPts val="1200"/>
              </a:spcBef>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Funding</a:t>
            </a:r>
          </a:p>
          <a:p>
            <a:pPr marL="120650" marR="0" lvl="0" indent="-6350" algn="l" rtl="0">
              <a:lnSpc>
                <a:spcPct val="90000"/>
              </a:lnSpc>
              <a:spcBef>
                <a:spcPts val="640"/>
              </a:spcBef>
              <a:spcAft>
                <a:spcPts val="0"/>
              </a:spcAft>
              <a:buClr>
                <a:srgbClr val="5C77A5"/>
              </a:buClr>
              <a:buSzPct val="25000"/>
              <a:buFont typeface="Arial"/>
              <a:buNone/>
            </a:pPr>
            <a:endParaRPr lang="en-US" sz="3200" b="1" dirty="0">
              <a:solidFill>
                <a:schemeClr val="dk1"/>
              </a:solidFill>
              <a:latin typeface="Calibri" panose="020F0502020204030204" pitchFamily="34" charset="0"/>
              <a:ea typeface="Arial"/>
              <a:cs typeface="Calibri" panose="020F0502020204030204" pitchFamily="34" charset="0"/>
              <a:sym typeface="Arial"/>
            </a:endParaRPr>
          </a:p>
          <a:p>
            <a:pPr marL="120650" marR="0" lvl="0" indent="-6350" algn="l" rtl="0">
              <a:lnSpc>
                <a:spcPct val="90000"/>
              </a:lnSpc>
              <a:spcBef>
                <a:spcPts val="640"/>
              </a:spcBef>
              <a:spcAft>
                <a:spcPts val="0"/>
              </a:spcAft>
              <a:buClr>
                <a:srgbClr val="5C77A5"/>
              </a:buClr>
              <a:buSzPct val="25000"/>
              <a:buFont typeface="Arial"/>
              <a:buNone/>
            </a:pPr>
            <a:endParaRPr lang="en-US" sz="3200" b="1"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a:p>
            <a:pPr marL="120650" marR="0" lvl="0" indent="-6350" algn="l" rtl="0">
              <a:lnSpc>
                <a:spcPct val="90000"/>
              </a:lnSpc>
              <a:spcBef>
                <a:spcPts val="640"/>
              </a:spcBef>
              <a:spcAft>
                <a:spcPts val="0"/>
              </a:spcAft>
              <a:buClr>
                <a:srgbClr val="5C77A5"/>
              </a:buClr>
              <a:buSzPct val="25000"/>
              <a:buFont typeface="Arial"/>
              <a:buNone/>
            </a:pPr>
            <a:endParaRPr lang="en-US" sz="4000" b="1" i="0" u="none" strike="noStrike" cap="none" baseline="0" dirty="0">
              <a:solidFill>
                <a:schemeClr val="dk1"/>
              </a:solidFill>
              <a:latin typeface="Calibri" panose="020F0502020204030204" pitchFamily="34" charset="0"/>
              <a:ea typeface="Arial"/>
              <a:cs typeface="Calibri" panose="020F0502020204030204" pitchFamily="34" charset="0"/>
              <a:sym typeface="Arial"/>
            </a:endParaRPr>
          </a:p>
        </p:txBody>
      </p:sp>
      <p:sp>
        <p:nvSpPr>
          <p:cNvPr id="210" name="Shape 210"/>
          <p:cNvSpPr txBox="1">
            <a:spLocks noGrp="1"/>
          </p:cNvSpPr>
          <p:nvPr>
            <p:ph type="title"/>
          </p:nvPr>
        </p:nvSpPr>
        <p:spPr>
          <a:xfrm>
            <a:off x="748544" y="76200"/>
            <a:ext cx="8174700" cy="662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2D3C71"/>
              </a:buClr>
              <a:buSzPct val="25000"/>
              <a:buFont typeface="Arial"/>
              <a:buNone/>
            </a:pPr>
            <a:r>
              <a:rPr lang="en-US" sz="3600" dirty="0">
                <a:latin typeface="Calibri" panose="020F0502020204030204" pitchFamily="34" charset="0"/>
                <a:cs typeface="Calibri" panose="020F0502020204030204" pitchFamily="34" charset="0"/>
                <a:sym typeface="Arial"/>
              </a:rPr>
              <a:t>Rural Transportation Challenges</a:t>
            </a:r>
            <a:endParaRPr lang="en-US" sz="3600" dirty="0">
              <a:latin typeface="Calibri" panose="020F0502020204030204" pitchFamily="34" charset="0"/>
              <a:cs typeface="Calibri" panose="020F0502020204030204" pitchFamily="34" charset="0"/>
            </a:endParaRPr>
          </a:p>
        </p:txBody>
      </p:sp>
      <p:sp>
        <p:nvSpPr>
          <p:cNvPr id="212" name="Shape 212"/>
          <p:cNvSpPr txBox="1"/>
          <p:nvPr/>
        </p:nvSpPr>
        <p:spPr>
          <a:xfrm>
            <a:off x="152400" y="6381750"/>
            <a:ext cx="4952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dirty="0">
                <a:solidFill>
                  <a:schemeClr val="dk1"/>
                </a:solidFill>
                <a:latin typeface="Calibri" panose="020F0502020204030204" pitchFamily="34" charset="0"/>
                <a:cs typeface="Calibri" panose="020F0502020204030204" pitchFamily="34" charset="0"/>
              </a:rPr>
              <a:t>6</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24163" r="1"/>
          <a:stretch/>
        </p:blipFill>
        <p:spPr>
          <a:xfrm>
            <a:off x="4343400" y="1524000"/>
            <a:ext cx="4606064" cy="3657600"/>
          </a:xfrm>
          <a:prstGeom prst="rect">
            <a:avLst/>
          </a:prstGeom>
          <a:ln w="38100">
            <a:solidFill>
              <a:schemeClr val="tx1"/>
            </a:solid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914400" y="1066800"/>
            <a:ext cx="7467600" cy="5105400"/>
          </a:xfrm>
          <a:prstGeom prst="rect">
            <a:avLst/>
          </a:prstGeom>
          <a:noFill/>
          <a:ln>
            <a:noFill/>
          </a:ln>
        </p:spPr>
        <p:txBody>
          <a:bodyPr lIns="91425" tIns="91425" rIns="91425" bIns="91425" anchor="t" anchorCtr="0">
            <a:noAutofit/>
          </a:bodyPr>
          <a:lstStyle/>
          <a:p>
            <a:pPr marL="120650" marR="0" lvl="0" indent="-6350" algn="l" rtl="0">
              <a:lnSpc>
                <a:spcPct val="90000"/>
              </a:lnSpc>
              <a:spcBef>
                <a:spcPts val="640"/>
              </a:spcBef>
              <a:spcAft>
                <a:spcPts val="0"/>
              </a:spcAft>
              <a:buClr>
                <a:srgbClr val="5C77A5"/>
              </a:buClr>
              <a:buSzPct val="25000"/>
              <a:buFont typeface="Arial"/>
              <a:buNone/>
            </a:pPr>
            <a:r>
              <a:rPr lang="en-US" sz="4000" b="1" dirty="0">
                <a:solidFill>
                  <a:schemeClr val="dk1"/>
                </a:solidFill>
                <a:latin typeface="Calibri" panose="020F0502020204030204" pitchFamily="34" charset="0"/>
                <a:ea typeface="Arial"/>
                <a:cs typeface="Calibri" panose="020F0502020204030204" pitchFamily="34" charset="0"/>
                <a:sym typeface="Arial"/>
              </a:rPr>
              <a:t>Road Condition</a:t>
            </a:r>
          </a:p>
          <a:p>
            <a:pPr marL="342900" marR="0" indent="-304800">
              <a:lnSpc>
                <a:spcPct val="90000"/>
              </a:lnSpc>
              <a:spcBef>
                <a:spcPts val="1200"/>
              </a:spcBef>
              <a:spcAft>
                <a:spcPts val="0"/>
              </a:spcAft>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sym typeface="Arial"/>
              </a:rPr>
              <a:t>32% of rural roads rated in poor condition</a:t>
            </a:r>
          </a:p>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9% of rural bridges rated poor</a:t>
            </a:r>
            <a:r>
              <a:rPr lang="en-US" sz="3200" dirty="0">
                <a:latin typeface="Calibri" panose="020F0502020204030204" pitchFamily="34" charset="0"/>
                <a:cs typeface="Calibri" panose="020F0502020204030204" pitchFamily="34" charset="0"/>
              </a:rPr>
              <a:t>5</a:t>
            </a:r>
          </a:p>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Not built to current </a:t>
            </a:r>
            <a:br>
              <a:rPr lang="en-US" sz="3200" dirty="0">
                <a:solidFill>
                  <a:schemeClr val="bg1"/>
                </a:solidFill>
                <a:latin typeface="Calibri" panose="020F0502020204030204" pitchFamily="34" charset="0"/>
                <a:cs typeface="Calibri" panose="020F0502020204030204" pitchFamily="34" charset="0"/>
              </a:rPr>
            </a:br>
            <a:r>
              <a:rPr lang="en-US" sz="3200" dirty="0">
                <a:solidFill>
                  <a:schemeClr val="bg1"/>
                </a:solidFill>
                <a:latin typeface="Calibri" panose="020F0502020204030204" pitchFamily="34" charset="0"/>
                <a:cs typeface="Calibri" panose="020F0502020204030204" pitchFamily="34" charset="0"/>
              </a:rPr>
              <a:t>standards</a:t>
            </a:r>
          </a:p>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Lack adequate </a:t>
            </a:r>
            <a:br>
              <a:rPr lang="en-US" sz="3200" dirty="0">
                <a:solidFill>
                  <a:schemeClr val="bg1"/>
                </a:solidFill>
                <a:latin typeface="Calibri" panose="020F0502020204030204" pitchFamily="34" charset="0"/>
                <a:cs typeface="Calibri" panose="020F0502020204030204" pitchFamily="34" charset="0"/>
              </a:rPr>
            </a:br>
            <a:r>
              <a:rPr lang="en-US" sz="3200" dirty="0">
                <a:solidFill>
                  <a:schemeClr val="bg1"/>
                </a:solidFill>
                <a:latin typeface="Calibri" panose="020F0502020204030204" pitchFamily="34" charset="0"/>
                <a:cs typeface="Calibri" panose="020F0502020204030204" pitchFamily="34" charset="0"/>
              </a:rPr>
              <a:t>capacity</a:t>
            </a:r>
            <a:r>
              <a:rPr lang="en-US" sz="3200" dirty="0">
                <a:latin typeface="Calibri" panose="020F0502020204030204" pitchFamily="34" charset="0"/>
                <a:cs typeface="Calibri" panose="020F0502020204030204" pitchFamily="34" charset="0"/>
              </a:rPr>
              <a:t>5</a:t>
            </a:r>
          </a:p>
          <a:p>
            <a:pPr marL="38100" indent="0">
              <a:spcBef>
                <a:spcPts val="1200"/>
              </a:spcBef>
              <a:buClr>
                <a:schemeClr val="dk1"/>
              </a:buClr>
              <a:buSzPct val="100000"/>
              <a:buNone/>
            </a:pPr>
            <a:r>
              <a:rPr lang="en-US" sz="3200" dirty="0">
                <a:latin typeface="Calibri" panose="020F0502020204030204" pitchFamily="34" charset="0"/>
                <a:cs typeface="Calibri" panose="020F0502020204030204" pitchFamily="34" charset="0"/>
              </a:rPr>
              <a:t>5</a:t>
            </a:r>
          </a:p>
          <a:p>
            <a:pPr marL="38100" lvl="0" indent="0">
              <a:spcBef>
                <a:spcPts val="1200"/>
              </a:spcBef>
              <a:buClr>
                <a:schemeClr val="dk1"/>
              </a:buClr>
              <a:buSzPct val="100000"/>
              <a:buNone/>
            </a:pPr>
            <a:endParaRPr lang="en-US" sz="3200" dirty="0">
              <a:latin typeface="Calibri" panose="020F0502020204030204" pitchFamily="34" charset="0"/>
              <a:cs typeface="Calibri" panose="020F0502020204030204" pitchFamily="34" charset="0"/>
            </a:endParaRPr>
          </a:p>
          <a:p>
            <a:pPr marL="342900" lvl="0" indent="-304800">
              <a:spcBef>
                <a:spcPts val="1200"/>
              </a:spcBef>
              <a:buClr>
                <a:schemeClr val="dk1"/>
              </a:buClr>
              <a:buSzPct val="100000"/>
              <a:buFont typeface="Arial"/>
              <a:buChar char="●"/>
            </a:pPr>
            <a:endParaRPr lang="en-US" sz="3200" dirty="0">
              <a:solidFill>
                <a:schemeClr val="dk1"/>
              </a:solidFill>
              <a:latin typeface="Calibri" panose="020F0502020204030204" pitchFamily="34" charset="0"/>
              <a:ea typeface="Arial"/>
              <a:cs typeface="Calibri" panose="020F0502020204030204" pitchFamily="34" charset="0"/>
              <a:sym typeface="Arial"/>
            </a:endParaRPr>
          </a:p>
        </p:txBody>
      </p:sp>
      <p:sp>
        <p:nvSpPr>
          <p:cNvPr id="210" name="Shape 210"/>
          <p:cNvSpPr txBox="1">
            <a:spLocks noGrp="1"/>
          </p:cNvSpPr>
          <p:nvPr>
            <p:ph type="title"/>
          </p:nvPr>
        </p:nvSpPr>
        <p:spPr>
          <a:xfrm>
            <a:off x="748544" y="76200"/>
            <a:ext cx="8174700" cy="6620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2D3C71"/>
              </a:buClr>
              <a:buSzPct val="25000"/>
              <a:buFont typeface="Arial"/>
              <a:buNone/>
            </a:pPr>
            <a:r>
              <a:rPr lang="en-US" sz="3600" dirty="0">
                <a:latin typeface="Calibri" panose="020F0502020204030204" pitchFamily="34" charset="0"/>
                <a:cs typeface="Calibri" panose="020F0502020204030204" pitchFamily="34" charset="0"/>
                <a:sym typeface="Arial"/>
              </a:rPr>
              <a:t>Rural Freight Challenges</a:t>
            </a:r>
            <a:endParaRPr lang="en-US" sz="3600" dirty="0">
              <a:latin typeface="Calibri" panose="020F0502020204030204" pitchFamily="34" charset="0"/>
              <a:cs typeface="Calibri" panose="020F0502020204030204" pitchFamily="34" charset="0"/>
            </a:endParaRPr>
          </a:p>
        </p:txBody>
      </p:sp>
      <p:sp>
        <p:nvSpPr>
          <p:cNvPr id="212" name="Shape 212"/>
          <p:cNvSpPr txBox="1"/>
          <p:nvPr/>
        </p:nvSpPr>
        <p:spPr>
          <a:xfrm>
            <a:off x="190501" y="6381750"/>
            <a:ext cx="4952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dirty="0">
                <a:solidFill>
                  <a:schemeClr val="dk1"/>
                </a:solidFill>
                <a:latin typeface="Calibri" panose="020F0502020204030204" pitchFamily="34" charset="0"/>
                <a:cs typeface="Calibri" panose="020F0502020204030204" pitchFamily="34" charset="0"/>
              </a:rPr>
              <a:t>7</a:t>
            </a:r>
          </a:p>
        </p:txBody>
      </p:sp>
      <p:pic>
        <p:nvPicPr>
          <p:cNvPr id="6" name="Picture 5"/>
          <p:cNvPicPr>
            <a:picLocks noChangeAspect="1" noChangeArrowheads="1"/>
          </p:cNvPicPr>
          <p:nvPr/>
        </p:nvPicPr>
        <p:blipFill rotWithShape="1">
          <a:blip r:embed="rId4" cstate="print"/>
          <a:srcRect b="11865"/>
          <a:stretch/>
        </p:blipFill>
        <p:spPr bwMode="auto">
          <a:xfrm>
            <a:off x="5029200" y="3333228"/>
            <a:ext cx="3642439" cy="2991373"/>
          </a:xfrm>
          <a:prstGeom prst="rect">
            <a:avLst/>
          </a:prstGeom>
          <a:noFill/>
          <a:ln w="38100">
            <a:noFill/>
            <a:miter lim="800000"/>
            <a:headEnd/>
            <a:tailEnd/>
          </a:ln>
          <a:effectLst/>
        </p:spPr>
      </p:pic>
    </p:spTree>
    <p:extLst>
      <p:ext uri="{BB962C8B-B14F-4D97-AF65-F5344CB8AC3E}">
        <p14:creationId xmlns:p14="http://schemas.microsoft.com/office/powerpoint/2010/main" val="2706342947"/>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685800" y="1143000"/>
            <a:ext cx="3505200" cy="4495800"/>
          </a:xfrm>
          <a:prstGeom prst="rect">
            <a:avLst/>
          </a:prstGeom>
          <a:noFill/>
          <a:ln>
            <a:noFill/>
          </a:ln>
        </p:spPr>
        <p:txBody>
          <a:bodyPr lIns="91425" tIns="91425" rIns="91425" bIns="91425" anchor="t" anchorCtr="0">
            <a:noAutofit/>
          </a:bodyPr>
          <a:lstStyle/>
          <a:p>
            <a:pPr marL="120650" marR="0" lvl="0" indent="-6350" algn="l" rtl="0">
              <a:lnSpc>
                <a:spcPct val="90000"/>
              </a:lnSpc>
              <a:spcBef>
                <a:spcPts val="640"/>
              </a:spcBef>
              <a:spcAft>
                <a:spcPts val="0"/>
              </a:spcAft>
              <a:buClr>
                <a:srgbClr val="5C77A5"/>
              </a:buClr>
              <a:buSzPct val="25000"/>
              <a:buFont typeface="Arial"/>
              <a:buNone/>
            </a:pPr>
            <a:r>
              <a:rPr lang="en-US" sz="4000" b="1" dirty="0">
                <a:solidFill>
                  <a:schemeClr val="dk1"/>
                </a:solidFill>
                <a:latin typeface="Calibri" panose="020F0502020204030204" pitchFamily="34" charset="0"/>
                <a:ea typeface="Arial"/>
                <a:cs typeface="Calibri" panose="020F0502020204030204" pitchFamily="34" charset="0"/>
                <a:sym typeface="Arial"/>
              </a:rPr>
              <a:t>Safety</a:t>
            </a:r>
          </a:p>
          <a:p>
            <a:pPr marL="342900" lvl="0" indent="-304800">
              <a:spcBef>
                <a:spcPts val="1200"/>
              </a:spcBef>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3.16 fatalities per 100 million vehicle miles on rural roads</a:t>
            </a:r>
          </a:p>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0.77 fatalities per 100 million vehicle miles on urban roads</a:t>
            </a:r>
            <a:r>
              <a:rPr lang="en-US" sz="3200" dirty="0">
                <a:latin typeface="Calibri" panose="020F0502020204030204" pitchFamily="34" charset="0"/>
                <a:cs typeface="Calibri" panose="020F0502020204030204" pitchFamily="34" charset="0"/>
              </a:rPr>
              <a:t>5</a:t>
            </a:r>
          </a:p>
          <a:p>
            <a:pPr marL="38100" indent="0">
              <a:spcBef>
                <a:spcPts val="1200"/>
              </a:spcBef>
              <a:buClr>
                <a:schemeClr val="dk1"/>
              </a:buClr>
              <a:buSzPct val="100000"/>
              <a:buNone/>
            </a:pPr>
            <a:r>
              <a:rPr lang="en-US" sz="3200" dirty="0">
                <a:latin typeface="Calibri" panose="020F0502020204030204" pitchFamily="34" charset="0"/>
                <a:cs typeface="Calibri" panose="020F0502020204030204" pitchFamily="34" charset="0"/>
              </a:rPr>
              <a:t>5</a:t>
            </a:r>
          </a:p>
          <a:p>
            <a:pPr marL="38100" lvl="0" indent="0">
              <a:spcBef>
                <a:spcPts val="1200"/>
              </a:spcBef>
              <a:buClr>
                <a:schemeClr val="dk1"/>
              </a:buClr>
              <a:buSzPct val="100000"/>
              <a:buNone/>
            </a:pPr>
            <a:endParaRPr lang="en-US" sz="3200" dirty="0">
              <a:latin typeface="Calibri" panose="020F0502020204030204" pitchFamily="34" charset="0"/>
              <a:cs typeface="Calibri" panose="020F0502020204030204" pitchFamily="34" charset="0"/>
            </a:endParaRPr>
          </a:p>
          <a:p>
            <a:pPr marL="342900" lvl="0" indent="-304800">
              <a:spcBef>
                <a:spcPts val="1200"/>
              </a:spcBef>
              <a:buClr>
                <a:schemeClr val="dk1"/>
              </a:buClr>
              <a:buSzPct val="100000"/>
              <a:buFont typeface="Arial"/>
              <a:buChar char="●"/>
            </a:pPr>
            <a:endParaRPr lang="en-US" sz="3200" dirty="0">
              <a:solidFill>
                <a:schemeClr val="dk1"/>
              </a:solidFill>
              <a:latin typeface="Calibri" panose="020F0502020204030204" pitchFamily="34" charset="0"/>
              <a:ea typeface="Arial"/>
              <a:cs typeface="Calibri" panose="020F0502020204030204" pitchFamily="34" charset="0"/>
              <a:sym typeface="Arial"/>
            </a:endParaRPr>
          </a:p>
        </p:txBody>
      </p:sp>
      <p:sp>
        <p:nvSpPr>
          <p:cNvPr id="210" name="Shape 210"/>
          <p:cNvSpPr txBox="1">
            <a:spLocks noGrp="1"/>
          </p:cNvSpPr>
          <p:nvPr>
            <p:ph type="title"/>
          </p:nvPr>
        </p:nvSpPr>
        <p:spPr>
          <a:xfrm>
            <a:off x="748544" y="76200"/>
            <a:ext cx="8174700" cy="662099"/>
          </a:xfrm>
          <a:prstGeom prst="rect">
            <a:avLst/>
          </a:prstGeom>
          <a:noFill/>
          <a:ln>
            <a:noFill/>
          </a:ln>
        </p:spPr>
        <p:txBody>
          <a:bodyPr lIns="91425" tIns="91425" rIns="91425" bIns="91425" anchor="t" anchorCtr="0">
            <a:noAutofit/>
          </a:bodyPr>
          <a:lstStyle/>
          <a:p>
            <a:pPr lvl="0" algn="ctr">
              <a:buClr>
                <a:srgbClr val="2D3C71"/>
              </a:buClr>
              <a:buSzPct val="25000"/>
            </a:pPr>
            <a:r>
              <a:rPr lang="en-US" sz="3600" dirty="0">
                <a:latin typeface="Calibri" panose="020F0502020204030204" pitchFamily="34" charset="0"/>
                <a:cs typeface="Calibri" panose="020F0502020204030204" pitchFamily="34" charset="0"/>
                <a:sym typeface="Arial"/>
              </a:rPr>
              <a:t>Rural Transportation Challenges</a:t>
            </a:r>
            <a:endParaRPr lang="en-US" sz="3600" dirty="0">
              <a:latin typeface="Calibri" panose="020F0502020204030204" pitchFamily="34" charset="0"/>
              <a:cs typeface="Calibri" panose="020F0502020204030204" pitchFamily="34" charset="0"/>
            </a:endParaRPr>
          </a:p>
        </p:txBody>
      </p:sp>
      <p:sp>
        <p:nvSpPr>
          <p:cNvPr id="212" name="Shape 212"/>
          <p:cNvSpPr txBox="1"/>
          <p:nvPr/>
        </p:nvSpPr>
        <p:spPr>
          <a:xfrm>
            <a:off x="190501" y="6381750"/>
            <a:ext cx="4952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dirty="0">
                <a:solidFill>
                  <a:schemeClr val="dk1"/>
                </a:solidFill>
                <a:latin typeface="Calibri" panose="020F0502020204030204" pitchFamily="34" charset="0"/>
                <a:cs typeface="Calibri" panose="020F0502020204030204" pitchFamily="34" charset="0"/>
              </a:rPr>
              <a:t>8</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914400"/>
            <a:ext cx="4335780" cy="5444451"/>
          </a:xfrm>
          <a:prstGeom prst="rect">
            <a:avLst/>
          </a:prstGeom>
        </p:spPr>
      </p:pic>
    </p:spTree>
    <p:extLst>
      <p:ext uri="{BB962C8B-B14F-4D97-AF65-F5344CB8AC3E}">
        <p14:creationId xmlns:p14="http://schemas.microsoft.com/office/powerpoint/2010/main" val="2341576224"/>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838200" y="1143000"/>
            <a:ext cx="3886200" cy="3657600"/>
          </a:xfrm>
          <a:prstGeom prst="rect">
            <a:avLst/>
          </a:prstGeom>
          <a:noFill/>
          <a:ln>
            <a:noFill/>
          </a:ln>
        </p:spPr>
        <p:txBody>
          <a:bodyPr lIns="91425" tIns="91425" rIns="91425" bIns="91425" anchor="t" anchorCtr="0">
            <a:noAutofit/>
          </a:bodyPr>
          <a:lstStyle/>
          <a:p>
            <a:pPr marL="120650" marR="0" lvl="0" indent="-6350" algn="l" rtl="0">
              <a:lnSpc>
                <a:spcPct val="90000"/>
              </a:lnSpc>
              <a:spcBef>
                <a:spcPts val="640"/>
              </a:spcBef>
              <a:spcAft>
                <a:spcPts val="0"/>
              </a:spcAft>
              <a:buClr>
                <a:srgbClr val="5C77A5"/>
              </a:buClr>
              <a:buSzPct val="25000"/>
              <a:buFont typeface="Arial"/>
              <a:buNone/>
            </a:pPr>
            <a:r>
              <a:rPr lang="en-US" sz="4000" b="1" dirty="0">
                <a:solidFill>
                  <a:schemeClr val="dk1"/>
                </a:solidFill>
                <a:latin typeface="Calibri" panose="020F0502020204030204" pitchFamily="34" charset="0"/>
                <a:ea typeface="Arial"/>
                <a:cs typeface="Calibri" panose="020F0502020204030204" pitchFamily="34" charset="0"/>
                <a:sym typeface="Arial"/>
              </a:rPr>
              <a:t>Weather</a:t>
            </a:r>
          </a:p>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Snow and severe weather</a:t>
            </a:r>
          </a:p>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Increasingly severe weather events</a:t>
            </a:r>
            <a:endParaRPr lang="en-US" sz="3200" dirty="0">
              <a:latin typeface="Calibri" panose="020F0502020204030204" pitchFamily="34" charset="0"/>
              <a:cs typeface="Calibri" panose="020F0502020204030204" pitchFamily="34" charset="0"/>
            </a:endParaRPr>
          </a:p>
          <a:p>
            <a:pPr marL="38100" indent="0">
              <a:spcBef>
                <a:spcPts val="1200"/>
              </a:spcBef>
              <a:buClr>
                <a:schemeClr val="dk1"/>
              </a:buClr>
              <a:buSzPct val="100000"/>
              <a:buNone/>
            </a:pPr>
            <a:r>
              <a:rPr lang="en-US" sz="3200" dirty="0">
                <a:latin typeface="Calibri" panose="020F0502020204030204" pitchFamily="34" charset="0"/>
                <a:cs typeface="Calibri" panose="020F0502020204030204" pitchFamily="34" charset="0"/>
              </a:rPr>
              <a:t>5</a:t>
            </a:r>
          </a:p>
          <a:p>
            <a:pPr marL="38100" lvl="0" indent="0">
              <a:spcBef>
                <a:spcPts val="1200"/>
              </a:spcBef>
              <a:buClr>
                <a:schemeClr val="dk1"/>
              </a:buClr>
              <a:buSzPct val="100000"/>
              <a:buNone/>
            </a:pPr>
            <a:endParaRPr lang="en-US" sz="3200" dirty="0">
              <a:latin typeface="Calibri" panose="020F0502020204030204" pitchFamily="34" charset="0"/>
              <a:cs typeface="Calibri" panose="020F0502020204030204" pitchFamily="34" charset="0"/>
            </a:endParaRPr>
          </a:p>
          <a:p>
            <a:pPr marL="342900" lvl="0" indent="-304800">
              <a:spcBef>
                <a:spcPts val="1200"/>
              </a:spcBef>
              <a:buClr>
                <a:schemeClr val="dk1"/>
              </a:buClr>
              <a:buSzPct val="100000"/>
              <a:buFont typeface="Arial"/>
              <a:buChar char="●"/>
            </a:pPr>
            <a:endParaRPr lang="en-US" sz="3200" dirty="0">
              <a:solidFill>
                <a:schemeClr val="dk1"/>
              </a:solidFill>
              <a:latin typeface="Calibri" panose="020F0502020204030204" pitchFamily="34" charset="0"/>
              <a:ea typeface="Arial"/>
              <a:cs typeface="Calibri" panose="020F0502020204030204" pitchFamily="34" charset="0"/>
              <a:sym typeface="Arial"/>
            </a:endParaRPr>
          </a:p>
        </p:txBody>
      </p:sp>
      <p:sp>
        <p:nvSpPr>
          <p:cNvPr id="210" name="Shape 210"/>
          <p:cNvSpPr txBox="1">
            <a:spLocks noGrp="1"/>
          </p:cNvSpPr>
          <p:nvPr>
            <p:ph type="title"/>
          </p:nvPr>
        </p:nvSpPr>
        <p:spPr>
          <a:xfrm>
            <a:off x="748544" y="76200"/>
            <a:ext cx="8174700" cy="662099"/>
          </a:xfrm>
          <a:prstGeom prst="rect">
            <a:avLst/>
          </a:prstGeom>
          <a:noFill/>
          <a:ln>
            <a:noFill/>
          </a:ln>
        </p:spPr>
        <p:txBody>
          <a:bodyPr lIns="91425" tIns="91425" rIns="91425" bIns="91425" anchor="t" anchorCtr="0">
            <a:noAutofit/>
          </a:bodyPr>
          <a:lstStyle/>
          <a:p>
            <a:pPr lvl="0" algn="ctr">
              <a:buClr>
                <a:srgbClr val="2D3C71"/>
              </a:buClr>
              <a:buSzPct val="25000"/>
            </a:pPr>
            <a:r>
              <a:rPr lang="en-US" sz="3600" dirty="0">
                <a:latin typeface="Calibri" panose="020F0502020204030204" pitchFamily="34" charset="0"/>
                <a:cs typeface="Calibri" panose="020F0502020204030204" pitchFamily="34" charset="0"/>
                <a:sym typeface="Arial"/>
              </a:rPr>
              <a:t>Rural Freight Challenges</a:t>
            </a:r>
            <a:endParaRPr lang="en-US" sz="3600" dirty="0">
              <a:latin typeface="Calibri" panose="020F0502020204030204" pitchFamily="34" charset="0"/>
              <a:cs typeface="Calibri" panose="020F0502020204030204" pitchFamily="34" charset="0"/>
            </a:endParaRPr>
          </a:p>
        </p:txBody>
      </p:sp>
      <p:sp>
        <p:nvSpPr>
          <p:cNvPr id="212" name="Shape 212"/>
          <p:cNvSpPr txBox="1"/>
          <p:nvPr/>
        </p:nvSpPr>
        <p:spPr>
          <a:xfrm>
            <a:off x="190501" y="6381750"/>
            <a:ext cx="4952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dirty="0">
                <a:solidFill>
                  <a:schemeClr val="dk1"/>
                </a:solidFill>
                <a:latin typeface="Calibri" panose="020F0502020204030204" pitchFamily="34" charset="0"/>
                <a:cs typeface="Calibri" panose="020F0502020204030204" pitchFamily="34" charset="0"/>
              </a:rPr>
              <a:t>9</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2920" t="740" r="17216"/>
          <a:stretch/>
        </p:blipFill>
        <p:spPr>
          <a:xfrm>
            <a:off x="4876800" y="1371600"/>
            <a:ext cx="3657600" cy="4953000"/>
          </a:xfrm>
          <a:prstGeom prst="rect">
            <a:avLst/>
          </a:prstGeom>
          <a:ln w="38100">
            <a:solidFill>
              <a:schemeClr val="tx1"/>
            </a:solidFill>
          </a:ln>
        </p:spPr>
      </p:pic>
    </p:spTree>
    <p:extLst>
      <p:ext uri="{BB962C8B-B14F-4D97-AF65-F5344CB8AC3E}">
        <p14:creationId xmlns:p14="http://schemas.microsoft.com/office/powerpoint/2010/main" val="923502476"/>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209"/>
        <p:cNvGrpSpPr/>
        <p:nvPr/>
      </p:nvGrpSpPr>
      <p:grpSpPr>
        <a:xfrm>
          <a:off x="0" y="0"/>
          <a:ext cx="0" cy="0"/>
          <a:chOff x="0" y="0"/>
          <a:chExt cx="0" cy="0"/>
        </a:xfrm>
      </p:grpSpPr>
      <p:sp>
        <p:nvSpPr>
          <p:cNvPr id="211" name="Shape 211"/>
          <p:cNvSpPr txBox="1">
            <a:spLocks noGrp="1"/>
          </p:cNvSpPr>
          <p:nvPr>
            <p:ph type="body" idx="1"/>
          </p:nvPr>
        </p:nvSpPr>
        <p:spPr>
          <a:xfrm>
            <a:off x="1066800" y="1371600"/>
            <a:ext cx="8305800" cy="4495800"/>
          </a:xfrm>
          <a:prstGeom prst="rect">
            <a:avLst/>
          </a:prstGeom>
          <a:noFill/>
          <a:ln>
            <a:noFill/>
          </a:ln>
        </p:spPr>
        <p:txBody>
          <a:bodyPr lIns="91425" tIns="91425" rIns="91425" bIns="91425" anchor="t" anchorCtr="0">
            <a:noAutofit/>
          </a:bodyPr>
          <a:lstStyle/>
          <a:p>
            <a:pPr marL="120650" marR="0" lvl="0" indent="-6350" algn="l" rtl="0">
              <a:lnSpc>
                <a:spcPct val="90000"/>
              </a:lnSpc>
              <a:spcBef>
                <a:spcPts val="640"/>
              </a:spcBef>
              <a:spcAft>
                <a:spcPts val="0"/>
              </a:spcAft>
              <a:buClr>
                <a:srgbClr val="5C77A5"/>
              </a:buClr>
              <a:buSzPct val="25000"/>
              <a:buFont typeface="Arial"/>
              <a:buNone/>
            </a:pPr>
            <a:r>
              <a:rPr lang="en-US" sz="4000" b="1" dirty="0">
                <a:solidFill>
                  <a:schemeClr val="dk1"/>
                </a:solidFill>
                <a:latin typeface="Calibri" panose="020F0502020204030204" pitchFamily="34" charset="0"/>
                <a:ea typeface="Arial"/>
                <a:cs typeface="Calibri" panose="020F0502020204030204" pitchFamily="34" charset="0"/>
                <a:sym typeface="Arial"/>
              </a:rPr>
              <a:t>Funding</a:t>
            </a:r>
          </a:p>
          <a:p>
            <a:pPr marL="342900" lvl="0" indent="-304800">
              <a:spcBef>
                <a:spcPts val="1200"/>
              </a:spcBef>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Limited funding/staff to perform mandated tasks</a:t>
            </a:r>
          </a:p>
          <a:p>
            <a:pPr marL="342900" lvl="0" indent="-304800">
              <a:spcBef>
                <a:spcPts val="1200"/>
              </a:spcBef>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Limited funding for capacity improvements</a:t>
            </a:r>
          </a:p>
          <a:p>
            <a:pPr marL="342900" lvl="0" indent="-304800">
              <a:spcBef>
                <a:spcPts val="1200"/>
              </a:spcBef>
              <a:buClr>
                <a:schemeClr val="dk1"/>
              </a:buClr>
              <a:buSzPct val="100000"/>
              <a:buFont typeface="Arial"/>
              <a:buChar char="●"/>
            </a:pPr>
            <a:r>
              <a:rPr lang="en-US" sz="3200" dirty="0">
                <a:solidFill>
                  <a:schemeClr val="bg1"/>
                </a:solidFill>
                <a:latin typeface="Calibri" panose="020F0502020204030204" pitchFamily="34" charset="0"/>
                <a:cs typeface="Calibri" panose="020F0502020204030204" pitchFamily="34" charset="0"/>
              </a:rPr>
              <a:t>Limited ability to raise sufficient local funds</a:t>
            </a:r>
            <a:r>
              <a:rPr lang="en-US" sz="3200" dirty="0">
                <a:latin typeface="Calibri" panose="020F0502020204030204" pitchFamily="34" charset="0"/>
                <a:cs typeface="Calibri" panose="020F0502020204030204" pitchFamily="34" charset="0"/>
              </a:rPr>
              <a:t>5 </a:t>
            </a:r>
          </a:p>
          <a:p>
            <a:pPr marL="342900" indent="-304800">
              <a:spcBef>
                <a:spcPts val="1200"/>
              </a:spcBef>
              <a:buClr>
                <a:schemeClr val="dk1"/>
              </a:buClr>
              <a:buSzPct val="100000"/>
              <a:buFont typeface="Arial"/>
              <a:buChar char="●"/>
            </a:pPr>
            <a:r>
              <a:rPr lang="en-US" sz="3200" dirty="0">
                <a:solidFill>
                  <a:schemeClr val="dk1"/>
                </a:solidFill>
                <a:latin typeface="Calibri" panose="020F0502020204030204" pitchFamily="34" charset="0"/>
                <a:ea typeface="Arial"/>
                <a:cs typeface="Calibri" panose="020F0502020204030204" pitchFamily="34" charset="0"/>
                <a:sym typeface="Arial"/>
              </a:rPr>
              <a:t>Limited resources to compete for federal &amp; state funds</a:t>
            </a:r>
          </a:p>
          <a:p>
            <a:pPr marL="342900" lvl="0" indent="-304800">
              <a:spcBef>
                <a:spcPts val="1200"/>
              </a:spcBef>
              <a:buClr>
                <a:schemeClr val="dk1"/>
              </a:buClr>
              <a:buSzPct val="100000"/>
              <a:buFont typeface="Arial"/>
              <a:buChar char="●"/>
            </a:pPr>
            <a:endParaRPr lang="en-US" sz="3200" dirty="0">
              <a:solidFill>
                <a:schemeClr val="dk1"/>
              </a:solidFill>
              <a:latin typeface="Calibri" panose="020F0502020204030204" pitchFamily="34" charset="0"/>
              <a:ea typeface="Arial"/>
              <a:cs typeface="Calibri" panose="020F0502020204030204" pitchFamily="34" charset="0"/>
              <a:sym typeface="Arial"/>
            </a:endParaRPr>
          </a:p>
          <a:p>
            <a:pPr marL="38100" lvl="0" indent="0">
              <a:spcBef>
                <a:spcPts val="1200"/>
              </a:spcBef>
              <a:buClr>
                <a:schemeClr val="dk1"/>
              </a:buClr>
              <a:buSzPct val="100000"/>
              <a:buNone/>
            </a:pPr>
            <a:endParaRPr lang="en-US" sz="3200" dirty="0">
              <a:solidFill>
                <a:schemeClr val="dk1"/>
              </a:solidFill>
              <a:latin typeface="Calibri" panose="020F0502020204030204" pitchFamily="34" charset="0"/>
              <a:cs typeface="Calibri" panose="020F0502020204030204" pitchFamily="34" charset="0"/>
              <a:sym typeface="Arial"/>
            </a:endParaRPr>
          </a:p>
          <a:p>
            <a:pPr marL="38100" lvl="0" indent="0">
              <a:spcBef>
                <a:spcPts val="1200"/>
              </a:spcBef>
              <a:buClr>
                <a:schemeClr val="dk1"/>
              </a:buClr>
              <a:buSzPct val="100000"/>
              <a:buNone/>
            </a:pPr>
            <a:endParaRPr lang="en-US" sz="3200" dirty="0">
              <a:solidFill>
                <a:schemeClr val="dk1"/>
              </a:solidFill>
              <a:latin typeface="Calibri" panose="020F0502020204030204" pitchFamily="34" charset="0"/>
              <a:cs typeface="Calibri" panose="020F0502020204030204" pitchFamily="34" charset="0"/>
              <a:sym typeface="Arial"/>
            </a:endParaRPr>
          </a:p>
          <a:p>
            <a:pPr marL="38100" lvl="0" indent="0">
              <a:spcBef>
                <a:spcPts val="1200"/>
              </a:spcBef>
              <a:buClr>
                <a:schemeClr val="dk1"/>
              </a:buClr>
              <a:buSzPct val="100000"/>
              <a:buNone/>
            </a:pPr>
            <a:endParaRPr lang="en-US" sz="3200" dirty="0">
              <a:latin typeface="Calibri" panose="020F0502020204030204" pitchFamily="34" charset="0"/>
              <a:cs typeface="Calibri" panose="020F0502020204030204" pitchFamily="34" charset="0"/>
            </a:endParaRPr>
          </a:p>
          <a:p>
            <a:pPr marL="342900" lvl="0" indent="-304800">
              <a:spcBef>
                <a:spcPts val="1200"/>
              </a:spcBef>
              <a:buClr>
                <a:schemeClr val="dk1"/>
              </a:buClr>
              <a:buSzPct val="100000"/>
              <a:buFont typeface="Arial"/>
              <a:buChar char="●"/>
            </a:pPr>
            <a:endParaRPr lang="en-US" sz="3200" dirty="0">
              <a:solidFill>
                <a:schemeClr val="dk1"/>
              </a:solidFill>
              <a:latin typeface="Calibri" panose="020F0502020204030204" pitchFamily="34" charset="0"/>
              <a:ea typeface="Arial"/>
              <a:cs typeface="Calibri" panose="020F0502020204030204" pitchFamily="34" charset="0"/>
              <a:sym typeface="Arial"/>
            </a:endParaRPr>
          </a:p>
        </p:txBody>
      </p:sp>
      <p:sp>
        <p:nvSpPr>
          <p:cNvPr id="210" name="Shape 210"/>
          <p:cNvSpPr txBox="1">
            <a:spLocks noGrp="1"/>
          </p:cNvSpPr>
          <p:nvPr>
            <p:ph type="title"/>
          </p:nvPr>
        </p:nvSpPr>
        <p:spPr>
          <a:xfrm>
            <a:off x="748544" y="76200"/>
            <a:ext cx="8174700" cy="662099"/>
          </a:xfrm>
          <a:prstGeom prst="rect">
            <a:avLst/>
          </a:prstGeom>
          <a:noFill/>
          <a:ln>
            <a:noFill/>
          </a:ln>
        </p:spPr>
        <p:txBody>
          <a:bodyPr lIns="91425" tIns="91425" rIns="91425" bIns="91425" anchor="t" anchorCtr="0">
            <a:noAutofit/>
          </a:bodyPr>
          <a:lstStyle/>
          <a:p>
            <a:pPr lvl="0" algn="ctr">
              <a:buClr>
                <a:srgbClr val="2D3C71"/>
              </a:buClr>
              <a:buSzPct val="25000"/>
            </a:pPr>
            <a:r>
              <a:rPr lang="en-US" sz="3600" dirty="0">
                <a:latin typeface="Calibri" panose="020F0502020204030204" pitchFamily="34" charset="0"/>
                <a:cs typeface="Calibri" panose="020F0502020204030204" pitchFamily="34" charset="0"/>
                <a:sym typeface="Arial"/>
              </a:rPr>
              <a:t>Rural Freight Challenges</a:t>
            </a:r>
            <a:endParaRPr lang="en-US" sz="3600" dirty="0">
              <a:latin typeface="Calibri" panose="020F0502020204030204" pitchFamily="34" charset="0"/>
              <a:cs typeface="Calibri" panose="020F0502020204030204" pitchFamily="34" charset="0"/>
            </a:endParaRPr>
          </a:p>
        </p:txBody>
      </p:sp>
      <p:sp>
        <p:nvSpPr>
          <p:cNvPr id="212" name="Shape 212"/>
          <p:cNvSpPr txBox="1"/>
          <p:nvPr/>
        </p:nvSpPr>
        <p:spPr>
          <a:xfrm>
            <a:off x="76198" y="6381750"/>
            <a:ext cx="495299"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dirty="0">
                <a:solidFill>
                  <a:schemeClr val="dk1"/>
                </a:solidFill>
                <a:latin typeface="Calibri" panose="020F0502020204030204" pitchFamily="34" charset="0"/>
                <a:cs typeface="Calibri" panose="020F0502020204030204" pitchFamily="34" charset="0"/>
              </a:rPr>
              <a:t>10</a:t>
            </a:r>
          </a:p>
        </p:txBody>
      </p:sp>
    </p:spTree>
    <p:extLst>
      <p:ext uri="{BB962C8B-B14F-4D97-AF65-F5344CB8AC3E}">
        <p14:creationId xmlns:p14="http://schemas.microsoft.com/office/powerpoint/2010/main" val="247572914"/>
      </p:ext>
    </p:extLst>
  </p:cSld>
  <p:clrMapOvr>
    <a:masterClrMapping/>
  </p:clrMapOvr>
  <p:transition spd="slow">
    <p:cu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5ED4CDF3B74F4093D29E4B61D0886B" ma:contentTypeVersion="16" ma:contentTypeDescription="Create a new document." ma:contentTypeScope="" ma:versionID="91eaf277f0cae0319a6c3b49d80314ef">
  <xsd:schema xmlns:xsd="http://www.w3.org/2001/XMLSchema" xmlns:xs="http://www.w3.org/2001/XMLSchema" xmlns:p="http://schemas.microsoft.com/office/2006/metadata/properties" xmlns:ns2="b16b80fb-1faa-42ab-aa0e-9b19bf8c711c" xmlns:ns3="cab949ca-fe5b-4969-a262-29e28df8c090" targetNamespace="http://schemas.microsoft.com/office/2006/metadata/properties" ma:root="true" ma:fieldsID="c7fd8a954edc412f0114657112136ab6" ns2:_="" ns3:_="">
    <xsd:import namespace="b16b80fb-1faa-42ab-aa0e-9b19bf8c711c"/>
    <xsd:import namespace="cab949ca-fe5b-4969-a262-29e28df8c0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b80fb-1faa-42ab-aa0e-9b19bf8c7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d8a6895-5f76-41c6-a046-8d19cda559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b949ca-fe5b-4969-a262-29e28df8c0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71486d-7481-42d5-af26-d94fbf00c533}" ma:internalName="TaxCatchAll" ma:showField="CatchAllData" ma:web="cab949ca-fe5b-4969-a262-29e28df8c0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b949ca-fe5b-4969-a262-29e28df8c090" xsi:nil="true"/>
    <lcf76f155ced4ddcb4097134ff3c332f xmlns="b16b80fb-1faa-42ab-aa0e-9b19bf8c71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6F9EE2F-17BE-42A8-A7F1-0AF27A80C109}"/>
</file>

<file path=customXml/itemProps2.xml><?xml version="1.0" encoding="utf-8"?>
<ds:datastoreItem xmlns:ds="http://schemas.openxmlformats.org/officeDocument/2006/customXml" ds:itemID="{DD698A59-D759-46A3-BE90-36EA0F83829D}"/>
</file>

<file path=customXml/itemProps3.xml><?xml version="1.0" encoding="utf-8"?>
<ds:datastoreItem xmlns:ds="http://schemas.openxmlformats.org/officeDocument/2006/customXml" ds:itemID="{5C94A22D-2524-47D8-A2D0-147640560A7D}"/>
</file>

<file path=docProps/app.xml><?xml version="1.0" encoding="utf-8"?>
<Properties xmlns="http://schemas.openxmlformats.org/officeDocument/2006/extended-properties" xmlns:vt="http://schemas.openxmlformats.org/officeDocument/2006/docPropsVTypes">
  <Template/>
  <TotalTime>901</TotalTime>
  <Words>904</Words>
  <Application>Microsoft Office PowerPoint</Application>
  <PresentationFormat>On-screen Show (4:3)</PresentationFormat>
  <Paragraphs>101</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Book Antiqua</vt:lpstr>
      <vt:lpstr>Calibri</vt:lpstr>
      <vt:lpstr>Lucida Sans</vt:lpstr>
      <vt:lpstr>Wingdings</vt:lpstr>
      <vt:lpstr>Wingdings 2</vt:lpstr>
      <vt:lpstr>Wingdings 3</vt:lpstr>
      <vt:lpstr>Apex</vt:lpstr>
      <vt:lpstr>PowerPoint Presentation</vt:lpstr>
      <vt:lpstr>PowerPoint Presentation</vt:lpstr>
      <vt:lpstr>PowerPoint Presentation</vt:lpstr>
      <vt:lpstr>PowerPoint Presentation</vt:lpstr>
      <vt:lpstr>Rural Transportation Challenges</vt:lpstr>
      <vt:lpstr>Rural Freight Challenges</vt:lpstr>
      <vt:lpstr>Rural Transportation Challenges</vt:lpstr>
      <vt:lpstr>Rural Freight Challenges</vt:lpstr>
      <vt:lpstr>Rural Freight Challenges</vt:lpstr>
      <vt:lpstr>Rural Counties Opportunities</vt:lpstr>
      <vt:lpstr>California’s Rural Freight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Transportation Commission  Town Hall Meeting</dc:title>
  <dc:creator>Sarkes M. Khachek</dc:creator>
  <cp:lastModifiedBy>Woody Deloria</cp:lastModifiedBy>
  <cp:revision>72</cp:revision>
  <cp:lastPrinted>2013-09-12T17:40:38Z</cp:lastPrinted>
  <dcterms:modified xsi:type="dcterms:W3CDTF">2021-10-04T16:50:09Z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0x0101006D5ED4CDF3B74F4093D29E4B61D0886B</vt:lpwstr>
  </property>
  <property fmtid="{D5CDD505-2E9C-101B-9397-08002B2CF9AE}" pid="3" name="MediaServiceImageTags">
    <vt:lpwstr/>
  </property>
</Properties>
</file>