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4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4.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4.xml" ContentType="application/vnd.openxmlformats-officedocument.presentationml.notesSlide+xml"/>
  <Override PartName="/ppt/slideLayouts/slideLayout31.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5.xml" ContentType="application/vnd.openxmlformats-officedocument.presentationml.notesSlide+xml"/>
  <Override PartName="/ppt/slideLayouts/slideLayout24.xml" ContentType="application/vnd.openxmlformats-officedocument.presentationml.slideLayout+xml"/>
  <Override PartName="/ppt/notesSlides/notesSlide13.xml" ContentType="application/vnd.openxmlformats-officedocument.presentationml.notesSlide+xml"/>
  <Override PartName="/ppt/slideLayouts/slideLayout32.xml" ContentType="application/vnd.openxmlformats-officedocument.presentationml.slideLayout+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1.xml" ContentType="application/vnd.openxmlformats-officedocument.presentationml.notesSlide+xml"/>
  <Override PartName="/ppt/notesSlides/notesSlide1.xml" ContentType="application/vnd.openxmlformats-officedocument.presentationml.notesSlide+xml"/>
  <Override PartName="/ppt/slideLayouts/slideLayout20.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4.xml" ContentType="application/vnd.openxmlformats-officedocument.presentationml.notes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notesSlides/notesSlide18.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7.xml" ContentType="application/vnd.openxmlformats-officedocument.presentationml.notesSlide+xml"/>
  <Override PartName="/ppt/slideLayouts/slideLayout15.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20.xml" ContentType="application/vnd.openxmlformats-officedocument.presentationml.notesSlide+xml"/>
  <Override PartName="/ppt/theme/theme3.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23" r:id="rId2"/>
  </p:sldMasterIdLst>
  <p:notesMasterIdLst>
    <p:notesMasterId r:id="rId46"/>
  </p:notesMasterIdLst>
  <p:handoutMasterIdLst>
    <p:handoutMasterId r:id="rId47"/>
  </p:handoutMasterIdLst>
  <p:sldIdLst>
    <p:sldId id="319" r:id="rId3"/>
    <p:sldId id="453" r:id="rId4"/>
    <p:sldId id="345" r:id="rId5"/>
    <p:sldId id="576" r:id="rId6"/>
    <p:sldId id="577" r:id="rId7"/>
    <p:sldId id="578" r:id="rId8"/>
    <p:sldId id="558" r:id="rId9"/>
    <p:sldId id="560" r:id="rId10"/>
    <p:sldId id="595" r:id="rId11"/>
    <p:sldId id="561" r:id="rId12"/>
    <p:sldId id="588" r:id="rId13"/>
    <p:sldId id="589" r:id="rId14"/>
    <p:sldId id="579" r:id="rId15"/>
    <p:sldId id="581" r:id="rId16"/>
    <p:sldId id="557" r:id="rId17"/>
    <p:sldId id="554" r:id="rId18"/>
    <p:sldId id="555" r:id="rId19"/>
    <p:sldId id="556" r:id="rId20"/>
    <p:sldId id="584" r:id="rId21"/>
    <p:sldId id="585" r:id="rId22"/>
    <p:sldId id="586" r:id="rId23"/>
    <p:sldId id="587" r:id="rId24"/>
    <p:sldId id="470" r:id="rId25"/>
    <p:sldId id="469" r:id="rId26"/>
    <p:sldId id="493" r:id="rId27"/>
    <p:sldId id="593" r:id="rId28"/>
    <p:sldId id="501" r:id="rId29"/>
    <p:sldId id="488" r:id="rId30"/>
    <p:sldId id="494" r:id="rId31"/>
    <p:sldId id="495" r:id="rId32"/>
    <p:sldId id="502" r:id="rId33"/>
    <p:sldId id="496" r:id="rId34"/>
    <p:sldId id="497" r:id="rId35"/>
    <p:sldId id="402" r:id="rId36"/>
    <p:sldId id="491" r:id="rId37"/>
    <p:sldId id="404" r:id="rId38"/>
    <p:sldId id="405" r:id="rId39"/>
    <p:sldId id="457" r:id="rId40"/>
    <p:sldId id="458" r:id="rId41"/>
    <p:sldId id="459" r:id="rId42"/>
    <p:sldId id="460" r:id="rId43"/>
    <p:sldId id="594" r:id="rId44"/>
    <p:sldId id="541" r:id="rId4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C99"/>
    <a:srgbClr val="FFCC66"/>
    <a:srgbClr val="FF5050"/>
    <a:srgbClr val="FF9966"/>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11" autoAdjust="0"/>
  </p:normalViewPr>
  <p:slideViewPr>
    <p:cSldViewPr>
      <p:cViewPr varScale="1">
        <p:scale>
          <a:sx n="49" d="100"/>
          <a:sy n="49" d="100"/>
        </p:scale>
        <p:origin x="1949" y="48"/>
      </p:cViewPr>
      <p:guideLst>
        <p:guide orient="horz" pos="2160"/>
        <p:guide pos="2880"/>
      </p:guideLst>
    </p:cSldViewPr>
  </p:slideViewPr>
  <p:notesTextViewPr>
    <p:cViewPr>
      <p:scale>
        <a:sx n="3" d="2"/>
        <a:sy n="3" d="2"/>
      </p:scale>
      <p:origin x="0" y="0"/>
    </p:cViewPr>
  </p:notesTextViewPr>
  <p:sorterViewPr>
    <p:cViewPr varScale="1">
      <p:scale>
        <a:sx n="1" d="1"/>
        <a:sy n="1" d="1"/>
      </p:scale>
      <p:origin x="0" y="-8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56" tIns="48328" rIns="96656" bIns="48328" rtlCol="0"/>
          <a:lstStyle>
            <a:lvl1pPr algn="l" fontAlgn="auto">
              <a:spcBef>
                <a:spcPts val="0"/>
              </a:spcBef>
              <a:spcAft>
                <a:spcPts val="0"/>
              </a:spcAft>
              <a:defRPr sz="1200">
                <a:latin typeface="+mn-lt"/>
                <a:cs typeface="+mn-cs"/>
              </a:defRPr>
            </a:lvl1pPr>
            <a:extLst/>
          </a:lstStyle>
          <a:p>
            <a:pPr>
              <a:defRPr/>
            </a:pPr>
            <a:endParaRPr lang="en-US"/>
          </a:p>
        </p:txBody>
      </p:sp>
      <p:sp>
        <p:nvSpPr>
          <p:cNvPr id="3" name="Rectangle 3"/>
          <p:cNvSpPr>
            <a:spLocks noGrp="1"/>
          </p:cNvSpPr>
          <p:nvPr>
            <p:ph type="dt" sz="quarter" idx="1"/>
          </p:nvPr>
        </p:nvSpPr>
        <p:spPr>
          <a:xfrm>
            <a:off x="4143588" y="0"/>
            <a:ext cx="3169920" cy="480060"/>
          </a:xfrm>
          <a:prstGeom prst="rect">
            <a:avLst/>
          </a:prstGeom>
        </p:spPr>
        <p:txBody>
          <a:bodyPr vert="horz" lIns="96656" tIns="48328" rIns="96656" bIns="48328" rtlCol="0"/>
          <a:lstStyle>
            <a:lvl1pPr algn="r" fontAlgn="auto">
              <a:spcBef>
                <a:spcPts val="0"/>
              </a:spcBef>
              <a:spcAft>
                <a:spcPts val="0"/>
              </a:spcAft>
              <a:defRPr sz="1200">
                <a:latin typeface="+mn-lt"/>
                <a:cs typeface="+mn-cs"/>
              </a:defRPr>
            </a:lvl1pPr>
            <a:extLst/>
          </a:lstStyle>
          <a:p>
            <a:pPr>
              <a:defRPr/>
            </a:pPr>
            <a:fld id="{6D94CECB-BD60-4DFF-BC51-C6967941227B}" type="datetimeFigureOut">
              <a:rPr lang="en-US"/>
              <a:pPr>
                <a:defRPr/>
              </a:pPr>
              <a:t>5/28/2015</a:t>
            </a:fld>
            <a:endParaRPr lang="en-US"/>
          </a:p>
        </p:txBody>
      </p:sp>
      <p:sp>
        <p:nvSpPr>
          <p:cNvPr id="4" name="Rectangle 4"/>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cs typeface="+mn-cs"/>
              </a:defRPr>
            </a:lvl1pPr>
            <a:extLst/>
          </a:lstStyle>
          <a:p>
            <a:pPr>
              <a:defRPr/>
            </a:pPr>
            <a:endParaRPr lang="en-US"/>
          </a:p>
        </p:txBody>
      </p:sp>
      <p:sp>
        <p:nvSpPr>
          <p:cNvPr id="5" name="Rectangle 5"/>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fontAlgn="auto">
              <a:spcBef>
                <a:spcPts val="0"/>
              </a:spcBef>
              <a:spcAft>
                <a:spcPts val="0"/>
              </a:spcAft>
              <a:defRPr sz="1200">
                <a:latin typeface="+mn-lt"/>
                <a:cs typeface="+mn-cs"/>
              </a:defRPr>
            </a:lvl1pPr>
            <a:extLst/>
          </a:lstStyle>
          <a:p>
            <a:pPr>
              <a:defRPr/>
            </a:pPr>
            <a:fld id="{417AFE7F-9529-45F9-BBAC-26A829336471}" type="slidenum">
              <a:rPr lang="en-US"/>
              <a:pPr>
                <a:defRPr/>
              </a:pPr>
              <a:t>‹#›</a:t>
            </a:fld>
            <a:endParaRPr lang="en-US"/>
          </a:p>
        </p:txBody>
      </p:sp>
    </p:spTree>
    <p:extLst>
      <p:ext uri="{BB962C8B-B14F-4D97-AF65-F5344CB8AC3E}">
        <p14:creationId xmlns:p14="http://schemas.microsoft.com/office/powerpoint/2010/main" val="265224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56" tIns="48328" rIns="96656" bIns="48328" rtlCol="0"/>
          <a:lstStyle>
            <a:lvl1pPr algn="l" fontAlgn="auto">
              <a:spcBef>
                <a:spcPts val="0"/>
              </a:spcBef>
              <a:spcAft>
                <a:spcPts val="0"/>
              </a:spcAft>
              <a:defRPr sz="1200">
                <a:latin typeface="+mn-lt"/>
                <a:cs typeface="+mn-cs"/>
              </a:defRPr>
            </a:lvl1pPr>
            <a:extLst/>
          </a:lstStyle>
          <a:p>
            <a:pPr>
              <a:defRPr/>
            </a:pPr>
            <a:endParaRPr lang="en-US"/>
          </a:p>
        </p:txBody>
      </p:sp>
      <p:sp>
        <p:nvSpPr>
          <p:cNvPr id="3" name="Rectangle 3"/>
          <p:cNvSpPr>
            <a:spLocks noGrp="1"/>
          </p:cNvSpPr>
          <p:nvPr>
            <p:ph type="dt" idx="1"/>
          </p:nvPr>
        </p:nvSpPr>
        <p:spPr>
          <a:xfrm>
            <a:off x="4143588" y="0"/>
            <a:ext cx="3169920" cy="480060"/>
          </a:xfrm>
          <a:prstGeom prst="rect">
            <a:avLst/>
          </a:prstGeom>
        </p:spPr>
        <p:txBody>
          <a:bodyPr vert="horz" lIns="96656" tIns="48328" rIns="96656" bIns="48328" rtlCol="0"/>
          <a:lstStyle>
            <a:lvl1pPr algn="r" fontAlgn="auto">
              <a:spcBef>
                <a:spcPts val="0"/>
              </a:spcBef>
              <a:spcAft>
                <a:spcPts val="0"/>
              </a:spcAft>
              <a:defRPr sz="1200">
                <a:latin typeface="+mn-lt"/>
                <a:cs typeface="+mn-cs"/>
              </a:defRPr>
            </a:lvl1pPr>
            <a:extLst/>
          </a:lstStyle>
          <a:p>
            <a:pPr>
              <a:defRPr/>
            </a:pPr>
            <a:fld id="{5F3A1A49-B63A-4C22-85E6-3A697D73344A}" type="datetimeFigureOut">
              <a:rPr lang="en-US"/>
              <a:pPr>
                <a:defRPr/>
              </a:pPr>
              <a:t>5/28/2015</a:t>
            </a:fld>
            <a:endParaRPr lang="en-US"/>
          </a:p>
        </p:txBody>
      </p:sp>
      <p:sp>
        <p:nvSpPr>
          <p:cNvPr id="4" name="Rectangle 4"/>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extLst/>
          </a:lstStyle>
          <a:p>
            <a:pPr lvl="0"/>
            <a:endParaRPr lang="en-US" noProof="0"/>
          </a:p>
        </p:txBody>
      </p:sp>
      <p:sp>
        <p:nvSpPr>
          <p:cNvPr id="5" name="Rectangle 5"/>
          <p:cNvSpPr>
            <a:spLocks noGrp="1"/>
          </p:cNvSpPr>
          <p:nvPr>
            <p:ph type="body" sz="quarter" idx="3"/>
          </p:nvPr>
        </p:nvSpPr>
        <p:spPr>
          <a:xfrm>
            <a:off x="731521" y="4560571"/>
            <a:ext cx="5852160" cy="4320540"/>
          </a:xfrm>
          <a:prstGeom prst="rect">
            <a:avLst/>
          </a:prstGeom>
        </p:spPr>
        <p:txBody>
          <a:bodyPr vert="horz" lIns="96656" tIns="48328" rIns="96656" bIns="48328" rtlCol="0">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Rectangle 6"/>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fontAlgn="auto">
              <a:spcBef>
                <a:spcPts val="0"/>
              </a:spcBef>
              <a:spcAft>
                <a:spcPts val="0"/>
              </a:spcAft>
              <a:defRPr sz="1200">
                <a:latin typeface="+mn-lt"/>
                <a:cs typeface="+mn-cs"/>
              </a:defRPr>
            </a:lvl1pPr>
            <a:extLst/>
          </a:lstStyle>
          <a:p>
            <a:pPr>
              <a:defRPr/>
            </a:pPr>
            <a:endParaRPr lang="en-US"/>
          </a:p>
        </p:txBody>
      </p:sp>
      <p:sp>
        <p:nvSpPr>
          <p:cNvPr id="7" name="Rectangle 7"/>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fontAlgn="auto">
              <a:spcBef>
                <a:spcPts val="0"/>
              </a:spcBef>
              <a:spcAft>
                <a:spcPts val="0"/>
              </a:spcAft>
              <a:defRPr sz="1200">
                <a:latin typeface="+mn-lt"/>
                <a:cs typeface="+mn-cs"/>
              </a:defRPr>
            </a:lvl1pPr>
            <a:extLst/>
          </a:lstStyle>
          <a:p>
            <a:pPr>
              <a:defRPr/>
            </a:pPr>
            <a:fld id="{F3FDB448-180F-49B7-A3CC-10A3CDFEB4F4}" type="slidenum">
              <a:rPr lang="en-US"/>
              <a:pPr>
                <a:defRPr/>
              </a:pPr>
              <a:t>‹#›</a:t>
            </a:fld>
            <a:endParaRPr lang="en-US"/>
          </a:p>
        </p:txBody>
      </p:sp>
    </p:spTree>
    <p:extLst>
      <p:ext uri="{BB962C8B-B14F-4D97-AF65-F5344CB8AC3E}">
        <p14:creationId xmlns:p14="http://schemas.microsoft.com/office/powerpoint/2010/main" val="449312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dirty="0" smtClean="0"/>
          </a:p>
        </p:txBody>
      </p:sp>
      <p:sp>
        <p:nvSpPr>
          <p:cNvPr id="25604"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FB1C8C27-9B2B-43D1-ADB1-ACB35B39016F}"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94400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39532" indent="-284436" eaLnBrk="0" hangingPunct="0">
              <a:defRPr sz="2800">
                <a:solidFill>
                  <a:schemeClr val="tx1"/>
                </a:solidFill>
                <a:latin typeface="Arial" charset="0"/>
              </a:defRPr>
            </a:lvl2pPr>
            <a:lvl3pPr marL="1137742" indent="-227548" eaLnBrk="0" hangingPunct="0">
              <a:defRPr sz="2800">
                <a:solidFill>
                  <a:schemeClr val="tx1"/>
                </a:solidFill>
                <a:latin typeface="Arial" charset="0"/>
              </a:defRPr>
            </a:lvl3pPr>
            <a:lvl4pPr marL="1592839" indent="-227548" eaLnBrk="0" hangingPunct="0">
              <a:defRPr sz="2800">
                <a:solidFill>
                  <a:schemeClr val="tx1"/>
                </a:solidFill>
                <a:latin typeface="Arial" charset="0"/>
              </a:defRPr>
            </a:lvl4pPr>
            <a:lvl5pPr marL="2047936" indent="-227548" eaLnBrk="0" hangingPunct="0">
              <a:defRPr sz="2800">
                <a:solidFill>
                  <a:schemeClr val="tx1"/>
                </a:solidFill>
                <a:latin typeface="Arial" charset="0"/>
              </a:defRPr>
            </a:lvl5pPr>
            <a:lvl6pPr marL="2503033" indent="-227548" eaLnBrk="0" fontAlgn="base" hangingPunct="0">
              <a:spcBef>
                <a:spcPct val="0"/>
              </a:spcBef>
              <a:spcAft>
                <a:spcPct val="0"/>
              </a:spcAft>
              <a:defRPr sz="2800">
                <a:solidFill>
                  <a:schemeClr val="tx1"/>
                </a:solidFill>
                <a:latin typeface="Arial" charset="0"/>
              </a:defRPr>
            </a:lvl6pPr>
            <a:lvl7pPr marL="2958130" indent="-227548" eaLnBrk="0" fontAlgn="base" hangingPunct="0">
              <a:spcBef>
                <a:spcPct val="0"/>
              </a:spcBef>
              <a:spcAft>
                <a:spcPct val="0"/>
              </a:spcAft>
              <a:defRPr sz="2800">
                <a:solidFill>
                  <a:schemeClr val="tx1"/>
                </a:solidFill>
                <a:latin typeface="Arial" charset="0"/>
              </a:defRPr>
            </a:lvl7pPr>
            <a:lvl8pPr marL="3413227" indent="-227548" eaLnBrk="0" fontAlgn="base" hangingPunct="0">
              <a:spcBef>
                <a:spcPct val="0"/>
              </a:spcBef>
              <a:spcAft>
                <a:spcPct val="0"/>
              </a:spcAft>
              <a:defRPr sz="2800">
                <a:solidFill>
                  <a:schemeClr val="tx1"/>
                </a:solidFill>
                <a:latin typeface="Arial" charset="0"/>
              </a:defRPr>
            </a:lvl8pPr>
            <a:lvl9pPr marL="3868323" indent="-227548" eaLnBrk="0" fontAlgn="base" hangingPunct="0">
              <a:spcBef>
                <a:spcPct val="0"/>
              </a:spcBef>
              <a:spcAft>
                <a:spcPct val="0"/>
              </a:spcAft>
              <a:defRPr sz="2800">
                <a:solidFill>
                  <a:schemeClr val="tx1"/>
                </a:solidFill>
                <a:latin typeface="Arial" charset="0"/>
              </a:defRPr>
            </a:lvl9pPr>
          </a:lstStyle>
          <a:p>
            <a:pPr eaLnBrk="1" hangingPunct="1"/>
            <a:fld id="{CED75952-2A01-4725-B356-4767B8BC89D1}" type="slidenum">
              <a:rPr lang="en-US" sz="1200"/>
              <a:pPr eaLnBrk="1" hangingPunct="1"/>
              <a:t>12</a:t>
            </a:fld>
            <a:endParaRPr lang="en-US" sz="1200"/>
          </a:p>
        </p:txBody>
      </p:sp>
      <p:sp>
        <p:nvSpPr>
          <p:cNvPr id="225283" name="Rectangle 2"/>
          <p:cNvSpPr>
            <a:spLocks noGrp="1" noRot="1" noChangeAspect="1" noChangeArrowheads="1" noTextEdit="1"/>
          </p:cNvSpPr>
          <p:nvPr>
            <p:ph type="sldImg"/>
          </p:nvPr>
        </p:nvSpPr>
        <p:spPr>
          <a:xfrm>
            <a:off x="1152525" y="696913"/>
            <a:ext cx="4652963" cy="3490912"/>
          </a:xfrm>
          <a:ln/>
        </p:spPr>
      </p:sp>
      <p:sp>
        <p:nvSpPr>
          <p:cNvPr id="33796" name="Rectangle 3"/>
          <p:cNvSpPr>
            <a:spLocks noGrp="1" noChangeArrowheads="1"/>
          </p:cNvSpPr>
          <p:nvPr>
            <p:ph type="body" idx="1"/>
          </p:nvPr>
        </p:nvSpPr>
        <p:spPr>
          <a:xfrm>
            <a:off x="696113" y="4421267"/>
            <a:ext cx="5562613" cy="4191159"/>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solidFill>
                  <a:srgbClr val="000000"/>
                </a:solidFill>
                <a:latin typeface="Segoe UI" pitchFamily="34" charset="0"/>
                <a:ea typeface="Segoe UI" pitchFamily="34" charset="0"/>
                <a:cs typeface="Segoe UI" pitchFamily="34" charset="0"/>
                <a:sym typeface="Arial" charset="0"/>
              </a:rPr>
              <a:t>Just a few more of the choices and consequences…</a:t>
            </a:r>
          </a:p>
          <a:p>
            <a:pPr>
              <a:defRPr/>
            </a:pPr>
            <a:endParaRPr lang="en-US" dirty="0" smtClean="0">
              <a:solidFill>
                <a:srgbClr val="000000"/>
              </a:solidFill>
              <a:latin typeface="Segoe UI" pitchFamily="34" charset="0"/>
              <a:ea typeface="Segoe UI" pitchFamily="34" charset="0"/>
              <a:cs typeface="Segoe UI" pitchFamily="34" charset="0"/>
              <a:sym typeface="Arial" charset="0"/>
            </a:endParaRPr>
          </a:p>
          <a:p>
            <a:pPr marL="170643" indent="-170643">
              <a:buFontTx/>
              <a:buChar char="-"/>
              <a:defRPr/>
            </a:pPr>
            <a:r>
              <a:rPr lang="en-US" dirty="0" smtClean="0">
                <a:solidFill>
                  <a:srgbClr val="000000"/>
                </a:solidFill>
                <a:latin typeface="Segoe UI" pitchFamily="34" charset="0"/>
                <a:ea typeface="Segoe UI" pitchFamily="34" charset="0"/>
                <a:cs typeface="Segoe UI" pitchFamily="34" charset="0"/>
                <a:sym typeface="Arial" charset="0"/>
              </a:rPr>
              <a:t>Looking at the glass as half full, you could say that we have more public space (could be a good thing) but you’d have to ask how we are using the gained space?</a:t>
            </a:r>
          </a:p>
          <a:p>
            <a:pPr>
              <a:defRPr/>
            </a:pPr>
            <a:endParaRPr lang="en-US" dirty="0" smtClean="0">
              <a:solidFill>
                <a:srgbClr val="000000"/>
              </a:solidFill>
              <a:latin typeface="Segoe UI" pitchFamily="34" charset="0"/>
              <a:ea typeface="Segoe UI" pitchFamily="34" charset="0"/>
              <a:cs typeface="Segoe UI" pitchFamily="34" charset="0"/>
              <a:sym typeface="Arial" charset="0"/>
            </a:endParaRPr>
          </a:p>
          <a:p>
            <a:pPr>
              <a:defRPr/>
            </a:pPr>
            <a:endParaRPr lang="en-US" dirty="0" smtClean="0">
              <a:solidFill>
                <a:srgbClr val="000000"/>
              </a:solidFill>
              <a:latin typeface="Segoe UI" pitchFamily="34" charset="0"/>
              <a:ea typeface="Segoe UI" pitchFamily="34" charset="0"/>
              <a:cs typeface="Segoe UI" pitchFamily="34" charset="0"/>
              <a:sym typeface="Arial" charset="0"/>
            </a:endParaRPr>
          </a:p>
          <a:p>
            <a:pPr eaLnBrk="1" hangingPunct="1">
              <a:defRPr/>
            </a:pPr>
            <a:endParaRPr lang="en-US" dirty="0" smtClean="0"/>
          </a:p>
        </p:txBody>
      </p:sp>
    </p:spTree>
    <p:extLst>
      <p:ext uri="{BB962C8B-B14F-4D97-AF65-F5344CB8AC3E}">
        <p14:creationId xmlns:p14="http://schemas.microsoft.com/office/powerpoint/2010/main" val="428700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fld id="{7AE74646-630F-49D8-9E39-406B469F0EE0}" type="slidenum">
              <a:rPr lang="en-US" sz="1200" smtClean="0"/>
              <a:pPr eaLnBrk="1" hangingPunct="1"/>
              <a:t>14</a:t>
            </a:fld>
            <a:endParaRPr lang="en-US"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00800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defRPr>
            </a:lvl1pPr>
            <a:lvl2pPr marL="769176" indent="-295837" eaLnBrk="0" hangingPunct="0">
              <a:defRPr sz="2900">
                <a:solidFill>
                  <a:schemeClr val="tx1"/>
                </a:solidFill>
                <a:latin typeface="Arial" charset="0"/>
              </a:defRPr>
            </a:lvl2pPr>
            <a:lvl3pPr marL="1183348" indent="-236670" eaLnBrk="0" hangingPunct="0">
              <a:defRPr sz="2900">
                <a:solidFill>
                  <a:schemeClr val="tx1"/>
                </a:solidFill>
                <a:latin typeface="Arial" charset="0"/>
              </a:defRPr>
            </a:lvl3pPr>
            <a:lvl4pPr marL="1656687" indent="-236670" eaLnBrk="0" hangingPunct="0">
              <a:defRPr sz="2900">
                <a:solidFill>
                  <a:schemeClr val="tx1"/>
                </a:solidFill>
                <a:latin typeface="Arial" charset="0"/>
              </a:defRPr>
            </a:lvl4pPr>
            <a:lvl5pPr marL="2130026" indent="-236670" eaLnBrk="0" hangingPunct="0">
              <a:defRPr sz="2900">
                <a:solidFill>
                  <a:schemeClr val="tx1"/>
                </a:solidFill>
                <a:latin typeface="Arial" charset="0"/>
              </a:defRPr>
            </a:lvl5pPr>
            <a:lvl6pPr marL="2603365" indent="-236670" eaLnBrk="0" fontAlgn="base" hangingPunct="0">
              <a:spcBef>
                <a:spcPct val="0"/>
              </a:spcBef>
              <a:spcAft>
                <a:spcPct val="0"/>
              </a:spcAft>
              <a:defRPr sz="2900">
                <a:solidFill>
                  <a:schemeClr val="tx1"/>
                </a:solidFill>
                <a:latin typeface="Arial" charset="0"/>
              </a:defRPr>
            </a:lvl6pPr>
            <a:lvl7pPr marL="3076705" indent="-236670" eaLnBrk="0" fontAlgn="base" hangingPunct="0">
              <a:spcBef>
                <a:spcPct val="0"/>
              </a:spcBef>
              <a:spcAft>
                <a:spcPct val="0"/>
              </a:spcAft>
              <a:defRPr sz="2900">
                <a:solidFill>
                  <a:schemeClr val="tx1"/>
                </a:solidFill>
                <a:latin typeface="Arial" charset="0"/>
              </a:defRPr>
            </a:lvl7pPr>
            <a:lvl8pPr marL="3550044" indent="-236670" eaLnBrk="0" fontAlgn="base" hangingPunct="0">
              <a:spcBef>
                <a:spcPct val="0"/>
              </a:spcBef>
              <a:spcAft>
                <a:spcPct val="0"/>
              </a:spcAft>
              <a:defRPr sz="2900">
                <a:solidFill>
                  <a:schemeClr val="tx1"/>
                </a:solidFill>
                <a:latin typeface="Arial" charset="0"/>
              </a:defRPr>
            </a:lvl8pPr>
            <a:lvl9pPr marL="4023383" indent="-236670" eaLnBrk="0" fontAlgn="base" hangingPunct="0">
              <a:spcBef>
                <a:spcPct val="0"/>
              </a:spcBef>
              <a:spcAft>
                <a:spcPct val="0"/>
              </a:spcAft>
              <a:defRPr sz="2900">
                <a:solidFill>
                  <a:schemeClr val="tx1"/>
                </a:solidFill>
                <a:latin typeface="Arial" charset="0"/>
              </a:defRPr>
            </a:lvl9pPr>
          </a:lstStyle>
          <a:p>
            <a:pPr eaLnBrk="1" hangingPunct="1"/>
            <a:fld id="{3B78E638-06F3-42F0-985B-F5545F4A73CC}" type="slidenum">
              <a:rPr lang="en-US" sz="1200"/>
              <a:pPr eaLnBrk="1" hangingPunct="1"/>
              <a:t>17</a:t>
            </a:fld>
            <a:endParaRPr lang="en-US" sz="1200"/>
          </a:p>
        </p:txBody>
      </p:sp>
      <p:sp>
        <p:nvSpPr>
          <p:cNvPr id="112643" name="Rectangle 2"/>
          <p:cNvSpPr>
            <a:spLocks noGrp="1" noRot="1" noChangeAspect="1" noChangeArrowheads="1" noTextEdit="1"/>
          </p:cNvSpPr>
          <p:nvPr>
            <p:ph type="sldImg"/>
          </p:nvPr>
        </p:nvSpPr>
        <p:spPr>
          <a:xfrm>
            <a:off x="1258888" y="719138"/>
            <a:ext cx="4800600" cy="3600450"/>
          </a:xfrm>
          <a:ln/>
        </p:spPr>
      </p:sp>
      <p:sp>
        <p:nvSpPr>
          <p:cNvPr id="112644" name="Rectangle 3"/>
          <p:cNvSpPr>
            <a:spLocks noGrp="1" noChangeArrowheads="1"/>
          </p:cNvSpPr>
          <p:nvPr>
            <p:ph type="body" idx="1"/>
          </p:nvPr>
        </p:nvSpPr>
        <p:spPr>
          <a:xfrm>
            <a:off x="732182" y="4561634"/>
            <a:ext cx="5850838" cy="43210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a:p>
        </p:txBody>
      </p:sp>
    </p:spTree>
    <p:extLst>
      <p:ext uri="{BB962C8B-B14F-4D97-AF65-F5344CB8AC3E}">
        <p14:creationId xmlns:p14="http://schemas.microsoft.com/office/powerpoint/2010/main" val="36131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defRPr>
            </a:lvl1pPr>
            <a:lvl2pPr marL="769176" indent="-295837" eaLnBrk="0" hangingPunct="0">
              <a:defRPr sz="2900">
                <a:solidFill>
                  <a:schemeClr val="tx1"/>
                </a:solidFill>
                <a:latin typeface="Arial" charset="0"/>
              </a:defRPr>
            </a:lvl2pPr>
            <a:lvl3pPr marL="1183348" indent="-236670" eaLnBrk="0" hangingPunct="0">
              <a:defRPr sz="2900">
                <a:solidFill>
                  <a:schemeClr val="tx1"/>
                </a:solidFill>
                <a:latin typeface="Arial" charset="0"/>
              </a:defRPr>
            </a:lvl3pPr>
            <a:lvl4pPr marL="1656687" indent="-236670" eaLnBrk="0" hangingPunct="0">
              <a:defRPr sz="2900">
                <a:solidFill>
                  <a:schemeClr val="tx1"/>
                </a:solidFill>
                <a:latin typeface="Arial" charset="0"/>
              </a:defRPr>
            </a:lvl4pPr>
            <a:lvl5pPr marL="2130026" indent="-236670" eaLnBrk="0" hangingPunct="0">
              <a:defRPr sz="2900">
                <a:solidFill>
                  <a:schemeClr val="tx1"/>
                </a:solidFill>
                <a:latin typeface="Arial" charset="0"/>
              </a:defRPr>
            </a:lvl5pPr>
            <a:lvl6pPr marL="2603365" indent="-236670" eaLnBrk="0" fontAlgn="base" hangingPunct="0">
              <a:spcBef>
                <a:spcPct val="0"/>
              </a:spcBef>
              <a:spcAft>
                <a:spcPct val="0"/>
              </a:spcAft>
              <a:defRPr sz="2900">
                <a:solidFill>
                  <a:schemeClr val="tx1"/>
                </a:solidFill>
                <a:latin typeface="Arial" charset="0"/>
              </a:defRPr>
            </a:lvl6pPr>
            <a:lvl7pPr marL="3076705" indent="-236670" eaLnBrk="0" fontAlgn="base" hangingPunct="0">
              <a:spcBef>
                <a:spcPct val="0"/>
              </a:spcBef>
              <a:spcAft>
                <a:spcPct val="0"/>
              </a:spcAft>
              <a:defRPr sz="2900">
                <a:solidFill>
                  <a:schemeClr val="tx1"/>
                </a:solidFill>
                <a:latin typeface="Arial" charset="0"/>
              </a:defRPr>
            </a:lvl7pPr>
            <a:lvl8pPr marL="3550044" indent="-236670" eaLnBrk="0" fontAlgn="base" hangingPunct="0">
              <a:spcBef>
                <a:spcPct val="0"/>
              </a:spcBef>
              <a:spcAft>
                <a:spcPct val="0"/>
              </a:spcAft>
              <a:defRPr sz="2900">
                <a:solidFill>
                  <a:schemeClr val="tx1"/>
                </a:solidFill>
                <a:latin typeface="Arial" charset="0"/>
              </a:defRPr>
            </a:lvl8pPr>
            <a:lvl9pPr marL="4023383" indent="-236670" eaLnBrk="0" fontAlgn="base" hangingPunct="0">
              <a:spcBef>
                <a:spcPct val="0"/>
              </a:spcBef>
              <a:spcAft>
                <a:spcPct val="0"/>
              </a:spcAft>
              <a:defRPr sz="2900">
                <a:solidFill>
                  <a:schemeClr val="tx1"/>
                </a:solidFill>
                <a:latin typeface="Arial" charset="0"/>
              </a:defRPr>
            </a:lvl9pPr>
          </a:lstStyle>
          <a:p>
            <a:pPr eaLnBrk="1" hangingPunct="1"/>
            <a:fld id="{65033C7F-1CC8-4C83-A72A-485D1782A9DC}" type="slidenum">
              <a:rPr lang="en-US" sz="1200"/>
              <a:pPr eaLnBrk="1" hangingPunct="1"/>
              <a:t>18</a:t>
            </a:fld>
            <a:endParaRPr lang="en-US" sz="1200"/>
          </a:p>
        </p:txBody>
      </p:sp>
      <p:sp>
        <p:nvSpPr>
          <p:cNvPr id="113667" name="Rectangle 2"/>
          <p:cNvSpPr>
            <a:spLocks noGrp="1" noRot="1" noChangeAspect="1" noChangeArrowheads="1" noTextEdit="1"/>
          </p:cNvSpPr>
          <p:nvPr>
            <p:ph type="sldImg"/>
          </p:nvPr>
        </p:nvSpPr>
        <p:spPr>
          <a:xfrm>
            <a:off x="1258888" y="719138"/>
            <a:ext cx="4800600" cy="3600450"/>
          </a:xfrm>
          <a:ln/>
        </p:spPr>
      </p:sp>
      <p:sp>
        <p:nvSpPr>
          <p:cNvPr id="113668" name="Rectangle 3"/>
          <p:cNvSpPr>
            <a:spLocks noGrp="1" noChangeArrowheads="1"/>
          </p:cNvSpPr>
          <p:nvPr>
            <p:ph type="body" idx="1"/>
          </p:nvPr>
        </p:nvSpPr>
        <p:spPr>
          <a:xfrm>
            <a:off x="732182" y="4561634"/>
            <a:ext cx="5850838" cy="43210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a:p>
        </p:txBody>
      </p:sp>
    </p:spTree>
    <p:extLst>
      <p:ext uri="{BB962C8B-B14F-4D97-AF65-F5344CB8AC3E}">
        <p14:creationId xmlns:p14="http://schemas.microsoft.com/office/powerpoint/2010/main" val="880976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FDB448-180F-49B7-A3CC-10A3CDFEB4F4}" type="slidenum">
              <a:rPr lang="en-US" smtClean="0"/>
              <a:pPr>
                <a:defRPr/>
              </a:pPr>
              <a:t>19</a:t>
            </a:fld>
            <a:endParaRPr lang="en-US"/>
          </a:p>
        </p:txBody>
      </p:sp>
    </p:spTree>
    <p:extLst>
      <p:ext uri="{BB962C8B-B14F-4D97-AF65-F5344CB8AC3E}">
        <p14:creationId xmlns:p14="http://schemas.microsoft.com/office/powerpoint/2010/main" val="349783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40FA038-A720-43A3-9246-3A4FB26043BA}" type="slidenum">
              <a:rPr lang="en-US" sz="1300">
                <a:solidFill>
                  <a:prstClr val="black"/>
                </a:solidFill>
                <a:latin typeface="Arial" pitchFamily="34" charset="0"/>
                <a:cs typeface="Arial" pitchFamily="34" charset="0"/>
              </a:rPr>
              <a:pPr algn="r" rtl="0" fontAlgn="base">
                <a:spcBef>
                  <a:spcPct val="0"/>
                </a:spcBef>
                <a:spcAft>
                  <a:spcPct val="0"/>
                </a:spcAft>
              </a:pPr>
              <a:t>20</a:t>
            </a:fld>
            <a:endParaRPr lang="en-US" sz="1300" dirty="0">
              <a:solidFill>
                <a:prstClr val="black"/>
              </a:solidFill>
              <a:latin typeface="Arial" pitchFamily="34" charset="0"/>
              <a:cs typeface="Arial" pitchFamily="34" charset="0"/>
            </a:endParaRPr>
          </a:p>
        </p:txBody>
      </p:sp>
      <p:sp>
        <p:nvSpPr>
          <p:cNvPr id="93186" name="Rectangle 2"/>
          <p:cNvSpPr>
            <a:spLocks noGrp="1" noRot="1" noChangeAspect="1" noChangeArrowheads="1" noTextEdit="1"/>
          </p:cNvSpPr>
          <p:nvPr>
            <p:ph type="sldImg"/>
          </p:nvPr>
        </p:nvSpPr>
        <p:spPr>
          <a:xfrm>
            <a:off x="1258888" y="720725"/>
            <a:ext cx="4800600" cy="3600450"/>
          </a:xfrm>
          <a:ln/>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655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txBox="1">
            <a:spLocks noGrp="1"/>
          </p:cNvSpPr>
          <p:nvPr/>
        </p:nvSpPr>
        <p:spPr bwMode="auto">
          <a:xfrm>
            <a:off x="4143588" y="9119474"/>
            <a:ext cx="3169920" cy="480060"/>
          </a:xfrm>
          <a:prstGeom prst="rect">
            <a:avLst/>
          </a:prstGeom>
          <a:noFill/>
          <a:ln w="9525">
            <a:noFill/>
            <a:miter lim="800000"/>
            <a:headEnd/>
            <a:tailEnd/>
          </a:ln>
        </p:spPr>
        <p:txBody>
          <a:bodyPr lIns="96656" tIns="48328" rIns="96656" bIns="48328" anchor="b"/>
          <a:lstStyle/>
          <a:p>
            <a:pPr algn="r" eaLnBrk="0" hangingPunct="0"/>
            <a:fld id="{58F1A7F2-47CF-434E-BEC8-B6A7DBB485DD}" type="slidenum">
              <a:rPr lang="en-US" sz="1200">
                <a:latin typeface="Calibri" pitchFamily="34" charset="0"/>
              </a:rPr>
              <a:pPr algn="r" eaLnBrk="0" hangingPunct="0"/>
              <a:t>22</a:t>
            </a:fld>
            <a:endParaRPr lang="en-US" sz="1200" dirty="0">
              <a:latin typeface="Calibri" pitchFamily="34" charset="0"/>
            </a:endParaRPr>
          </a:p>
        </p:txBody>
      </p:sp>
    </p:spTree>
    <p:extLst>
      <p:ext uri="{BB962C8B-B14F-4D97-AF65-F5344CB8AC3E}">
        <p14:creationId xmlns:p14="http://schemas.microsoft.com/office/powerpoint/2010/main" val="40261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baseline="0"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23</a:t>
            </a:fld>
            <a:endParaRPr lang="en-US" smtClean="0"/>
          </a:p>
        </p:txBody>
      </p:sp>
    </p:spTree>
    <p:extLst>
      <p:ext uri="{BB962C8B-B14F-4D97-AF65-F5344CB8AC3E}">
        <p14:creationId xmlns:p14="http://schemas.microsoft.com/office/powerpoint/2010/main" val="157059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24</a:t>
            </a:fld>
            <a:endParaRPr lang="en-US" smtClean="0"/>
          </a:p>
        </p:txBody>
      </p:sp>
    </p:spTree>
    <p:extLst>
      <p:ext uri="{BB962C8B-B14F-4D97-AF65-F5344CB8AC3E}">
        <p14:creationId xmlns:p14="http://schemas.microsoft.com/office/powerpoint/2010/main" val="56442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25</a:t>
            </a:fld>
            <a:endParaRPr lang="en-US" smtClean="0"/>
          </a:p>
        </p:txBody>
      </p:sp>
    </p:spTree>
    <p:extLst>
      <p:ext uri="{BB962C8B-B14F-4D97-AF65-F5344CB8AC3E}">
        <p14:creationId xmlns:p14="http://schemas.microsoft.com/office/powerpoint/2010/main" val="69072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FDB448-180F-49B7-A3CC-10A3CDFEB4F4}" type="slidenum">
              <a:rPr lang="en-US" smtClean="0"/>
              <a:pPr>
                <a:defRPr/>
              </a:pPr>
              <a:t>2</a:t>
            </a:fld>
            <a:endParaRPr lang="en-US"/>
          </a:p>
        </p:txBody>
      </p:sp>
    </p:spTree>
    <p:extLst>
      <p:ext uri="{BB962C8B-B14F-4D97-AF65-F5344CB8AC3E}">
        <p14:creationId xmlns:p14="http://schemas.microsoft.com/office/powerpoint/2010/main" val="2756160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26</a:t>
            </a:fld>
            <a:endParaRPr lang="en-US" smtClean="0"/>
          </a:p>
        </p:txBody>
      </p:sp>
    </p:spTree>
    <p:extLst>
      <p:ext uri="{BB962C8B-B14F-4D97-AF65-F5344CB8AC3E}">
        <p14:creationId xmlns:p14="http://schemas.microsoft.com/office/powerpoint/2010/main" val="3486067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3271051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2153795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32</a:t>
            </a:fld>
            <a:endParaRPr lang="en-US" smtClean="0"/>
          </a:p>
        </p:txBody>
      </p:sp>
    </p:spTree>
    <p:extLst>
      <p:ext uri="{BB962C8B-B14F-4D97-AF65-F5344CB8AC3E}">
        <p14:creationId xmlns:p14="http://schemas.microsoft.com/office/powerpoint/2010/main" val="3905741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r>
              <a:rPr lang="en-US" dirty="0" smtClean="0"/>
              <a:t>(3) Local Safety. In addition to a project’s effect on vehicle miles traveled, a lead agency may also consider localized effects of project-related transportation on safety. Examples of objective factors that may be relevant may include: </a:t>
            </a:r>
          </a:p>
          <a:p>
            <a:pPr marL="228600" indent="-228600" eaLnBrk="1" hangingPunct="1">
              <a:spcBef>
                <a:spcPct val="0"/>
              </a:spcBef>
              <a:buAutoNum type="alphaUcParenBoth"/>
            </a:pPr>
            <a:r>
              <a:rPr lang="en-US" dirty="0" smtClean="0"/>
              <a:t>Increase exposure of bicyclists and pedestrians in vehicle conflict areas (i.e., remove pedestrian and bicycle facilities, increase roadway crossing times or distances, etc.). </a:t>
            </a:r>
          </a:p>
          <a:p>
            <a:pPr marL="0" indent="0" eaLnBrk="1" hangingPunct="1">
              <a:spcBef>
                <a:spcPct val="0"/>
              </a:spcBef>
              <a:buNone/>
            </a:pPr>
            <a:r>
              <a:rPr lang="en-US" dirty="0" smtClean="0"/>
              <a:t>(B) Contribute to queuing on freeway off-ramps where queues extend onto the mainline. </a:t>
            </a:r>
          </a:p>
          <a:p>
            <a:pPr marL="0" indent="0" eaLnBrk="1" hangingPunct="1">
              <a:spcBef>
                <a:spcPct val="0"/>
              </a:spcBef>
              <a:buNone/>
            </a:pPr>
            <a:r>
              <a:rPr lang="en-US" dirty="0" smtClean="0"/>
              <a:t>(C) Contribute to speed differentials of greater than 15 miles per hour between adjacent travel lanes. </a:t>
            </a:r>
          </a:p>
          <a:p>
            <a:pPr marL="0" indent="0" eaLnBrk="1" hangingPunct="1">
              <a:spcBef>
                <a:spcPct val="0"/>
              </a:spcBef>
              <a:buNone/>
            </a:pPr>
            <a:r>
              <a:rPr lang="en-US" dirty="0" smtClean="0"/>
              <a:t>(D) Increase motor vehicle speeds. </a:t>
            </a:r>
          </a:p>
          <a:p>
            <a:pPr marL="0" indent="0" eaLnBrk="1" hangingPunct="1">
              <a:spcBef>
                <a:spcPct val="0"/>
              </a:spcBef>
              <a:buNone/>
            </a:pPr>
            <a:r>
              <a:rPr lang="en-US" dirty="0" smtClean="0"/>
              <a:t>(E) Increase distance between pedestrian or bicycle crossings. </a:t>
            </a:r>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33</a:t>
            </a:fld>
            <a:endParaRPr lang="en-US" smtClean="0"/>
          </a:p>
        </p:txBody>
      </p:sp>
    </p:spTree>
    <p:extLst>
      <p:ext uri="{BB962C8B-B14F-4D97-AF65-F5344CB8AC3E}">
        <p14:creationId xmlns:p14="http://schemas.microsoft.com/office/powerpoint/2010/main" val="3864849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defRPr>
            </a:lvl1pPr>
            <a:lvl2pPr marL="769176" indent="-295837" eaLnBrk="0" hangingPunct="0">
              <a:defRPr sz="2900">
                <a:solidFill>
                  <a:schemeClr val="tx1"/>
                </a:solidFill>
                <a:latin typeface="Arial" charset="0"/>
              </a:defRPr>
            </a:lvl2pPr>
            <a:lvl3pPr marL="1183348" indent="-236670" eaLnBrk="0" hangingPunct="0">
              <a:defRPr sz="2900">
                <a:solidFill>
                  <a:schemeClr val="tx1"/>
                </a:solidFill>
                <a:latin typeface="Arial" charset="0"/>
              </a:defRPr>
            </a:lvl3pPr>
            <a:lvl4pPr marL="1656687" indent="-236670" eaLnBrk="0" hangingPunct="0">
              <a:defRPr sz="2900">
                <a:solidFill>
                  <a:schemeClr val="tx1"/>
                </a:solidFill>
                <a:latin typeface="Arial" charset="0"/>
              </a:defRPr>
            </a:lvl4pPr>
            <a:lvl5pPr marL="2130026" indent="-236670" eaLnBrk="0" hangingPunct="0">
              <a:defRPr sz="2900">
                <a:solidFill>
                  <a:schemeClr val="tx1"/>
                </a:solidFill>
                <a:latin typeface="Arial" charset="0"/>
              </a:defRPr>
            </a:lvl5pPr>
            <a:lvl6pPr marL="2603365" indent="-236670" eaLnBrk="0" fontAlgn="base" hangingPunct="0">
              <a:spcBef>
                <a:spcPct val="0"/>
              </a:spcBef>
              <a:spcAft>
                <a:spcPct val="0"/>
              </a:spcAft>
              <a:defRPr sz="2900">
                <a:solidFill>
                  <a:schemeClr val="tx1"/>
                </a:solidFill>
                <a:latin typeface="Arial" charset="0"/>
              </a:defRPr>
            </a:lvl6pPr>
            <a:lvl7pPr marL="3076705" indent="-236670" eaLnBrk="0" fontAlgn="base" hangingPunct="0">
              <a:spcBef>
                <a:spcPct val="0"/>
              </a:spcBef>
              <a:spcAft>
                <a:spcPct val="0"/>
              </a:spcAft>
              <a:defRPr sz="2900">
                <a:solidFill>
                  <a:schemeClr val="tx1"/>
                </a:solidFill>
                <a:latin typeface="Arial" charset="0"/>
              </a:defRPr>
            </a:lvl7pPr>
            <a:lvl8pPr marL="3550044" indent="-236670" eaLnBrk="0" fontAlgn="base" hangingPunct="0">
              <a:spcBef>
                <a:spcPct val="0"/>
              </a:spcBef>
              <a:spcAft>
                <a:spcPct val="0"/>
              </a:spcAft>
              <a:defRPr sz="2900">
                <a:solidFill>
                  <a:schemeClr val="tx1"/>
                </a:solidFill>
                <a:latin typeface="Arial" charset="0"/>
              </a:defRPr>
            </a:lvl8pPr>
            <a:lvl9pPr marL="4023383" indent="-236670" eaLnBrk="0" fontAlgn="base" hangingPunct="0">
              <a:spcBef>
                <a:spcPct val="0"/>
              </a:spcBef>
              <a:spcAft>
                <a:spcPct val="0"/>
              </a:spcAft>
              <a:defRPr sz="2900">
                <a:solidFill>
                  <a:schemeClr val="tx1"/>
                </a:solidFill>
                <a:latin typeface="Arial" charset="0"/>
              </a:defRPr>
            </a:lvl9pPr>
          </a:lstStyle>
          <a:p>
            <a:pPr eaLnBrk="1" hangingPunct="1"/>
            <a:fld id="{E403C30F-D640-4216-B1D5-629DF43A57DB}" type="slidenum">
              <a:rPr lang="en-US" sz="1200"/>
              <a:pPr eaLnBrk="1" hangingPunct="1"/>
              <a:t>35</a:t>
            </a:fld>
            <a:endParaRPr lang="en-US" sz="1200"/>
          </a:p>
        </p:txBody>
      </p:sp>
      <p:sp>
        <p:nvSpPr>
          <p:cNvPr id="111619" name="Rectangle 2"/>
          <p:cNvSpPr>
            <a:spLocks noGrp="1" noRot="1" noChangeAspect="1" noChangeArrowheads="1" noTextEdit="1"/>
          </p:cNvSpPr>
          <p:nvPr>
            <p:ph type="sldImg"/>
          </p:nvPr>
        </p:nvSpPr>
        <p:spPr>
          <a:xfrm>
            <a:off x="1258888" y="719138"/>
            <a:ext cx="4800600" cy="3600450"/>
          </a:xfrm>
          <a:ln/>
        </p:spPr>
      </p:sp>
      <p:sp>
        <p:nvSpPr>
          <p:cNvPr id="111620" name="Rectangle 3"/>
          <p:cNvSpPr>
            <a:spLocks noGrp="1" noChangeArrowheads="1"/>
          </p:cNvSpPr>
          <p:nvPr>
            <p:ph type="body" idx="1"/>
          </p:nvPr>
        </p:nvSpPr>
        <p:spPr>
          <a:xfrm>
            <a:off x="732182" y="4561634"/>
            <a:ext cx="5850838" cy="43210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dirty="0"/>
          </a:p>
        </p:txBody>
      </p:sp>
    </p:spTree>
    <p:extLst>
      <p:ext uri="{BB962C8B-B14F-4D97-AF65-F5344CB8AC3E}">
        <p14:creationId xmlns:p14="http://schemas.microsoft.com/office/powerpoint/2010/main" val="1105092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defRPr>
            </a:lvl1pPr>
            <a:lvl2pPr marL="785372" indent="-302066" eaLnBrk="0" hangingPunct="0">
              <a:defRPr sz="3000">
                <a:solidFill>
                  <a:schemeClr val="tx1"/>
                </a:solidFill>
                <a:latin typeface="Arial" charset="0"/>
              </a:defRPr>
            </a:lvl2pPr>
            <a:lvl3pPr marL="1208265" indent="-241653" eaLnBrk="0" hangingPunct="0">
              <a:defRPr sz="3000">
                <a:solidFill>
                  <a:schemeClr val="tx1"/>
                </a:solidFill>
                <a:latin typeface="Arial" charset="0"/>
              </a:defRPr>
            </a:lvl3pPr>
            <a:lvl4pPr marL="1691571" indent="-241653" eaLnBrk="0" hangingPunct="0">
              <a:defRPr sz="3000">
                <a:solidFill>
                  <a:schemeClr val="tx1"/>
                </a:solidFill>
                <a:latin typeface="Arial" charset="0"/>
              </a:defRPr>
            </a:lvl4pPr>
            <a:lvl5pPr marL="2174878" indent="-241653" eaLnBrk="0" hangingPunct="0">
              <a:defRPr sz="3000">
                <a:solidFill>
                  <a:schemeClr val="tx1"/>
                </a:solidFill>
                <a:latin typeface="Arial" charset="0"/>
              </a:defRPr>
            </a:lvl5pPr>
            <a:lvl6pPr marL="2658184" indent="-241653" eaLnBrk="0" fontAlgn="base" hangingPunct="0">
              <a:spcBef>
                <a:spcPct val="0"/>
              </a:spcBef>
              <a:spcAft>
                <a:spcPct val="0"/>
              </a:spcAft>
              <a:defRPr sz="3000">
                <a:solidFill>
                  <a:schemeClr val="tx1"/>
                </a:solidFill>
                <a:latin typeface="Arial" charset="0"/>
              </a:defRPr>
            </a:lvl6pPr>
            <a:lvl7pPr marL="3141490" indent="-241653" eaLnBrk="0" fontAlgn="base" hangingPunct="0">
              <a:spcBef>
                <a:spcPct val="0"/>
              </a:spcBef>
              <a:spcAft>
                <a:spcPct val="0"/>
              </a:spcAft>
              <a:defRPr sz="3000">
                <a:solidFill>
                  <a:schemeClr val="tx1"/>
                </a:solidFill>
                <a:latin typeface="Arial" charset="0"/>
              </a:defRPr>
            </a:lvl7pPr>
            <a:lvl8pPr marL="3624796" indent="-241653" eaLnBrk="0" fontAlgn="base" hangingPunct="0">
              <a:spcBef>
                <a:spcPct val="0"/>
              </a:spcBef>
              <a:spcAft>
                <a:spcPct val="0"/>
              </a:spcAft>
              <a:defRPr sz="3000">
                <a:solidFill>
                  <a:schemeClr val="tx1"/>
                </a:solidFill>
                <a:latin typeface="Arial" charset="0"/>
              </a:defRPr>
            </a:lvl8pPr>
            <a:lvl9pPr marL="4108102" indent="-241653" eaLnBrk="0" fontAlgn="base" hangingPunct="0">
              <a:spcBef>
                <a:spcPct val="0"/>
              </a:spcBef>
              <a:spcAft>
                <a:spcPct val="0"/>
              </a:spcAft>
              <a:defRPr sz="3000">
                <a:solidFill>
                  <a:schemeClr val="tx1"/>
                </a:solidFill>
                <a:latin typeface="Arial" charset="0"/>
              </a:defRPr>
            </a:lvl9pPr>
          </a:lstStyle>
          <a:p>
            <a:pPr eaLnBrk="1" hangingPunct="1"/>
            <a:fld id="{701FAEF7-74F2-4437-8506-F9FB1D1B3837}" type="slidenum">
              <a:rPr lang="en-US" sz="1300"/>
              <a:pPr eaLnBrk="1" hangingPunct="1"/>
              <a:t>38</a:t>
            </a:fld>
            <a:endParaRPr lang="en-US" sz="1300"/>
          </a:p>
        </p:txBody>
      </p:sp>
      <p:sp>
        <p:nvSpPr>
          <p:cNvPr id="52227" name="Rectangle 2"/>
          <p:cNvSpPr>
            <a:spLocks noGrp="1" noRot="1" noChangeAspect="1" noChangeArrowheads="1" noTextEdit="1"/>
          </p:cNvSpPr>
          <p:nvPr>
            <p:ph type="sldImg"/>
          </p:nvPr>
        </p:nvSpPr>
        <p:spPr>
          <a:xfrm>
            <a:off x="1258888" y="719138"/>
            <a:ext cx="4800600" cy="3600450"/>
          </a:xfrm>
          <a:ln/>
        </p:spPr>
      </p:sp>
      <p:sp>
        <p:nvSpPr>
          <p:cNvPr id="52228" name="Rectangle 3"/>
          <p:cNvSpPr>
            <a:spLocks noGrp="1" noChangeArrowheads="1"/>
          </p:cNvSpPr>
          <p:nvPr>
            <p:ph type="body" idx="1"/>
          </p:nvPr>
        </p:nvSpPr>
        <p:spPr>
          <a:xfrm>
            <a:off x="731520" y="4560570"/>
            <a:ext cx="5852160" cy="43222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67078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defRPr>
            </a:lvl1pPr>
            <a:lvl2pPr marL="785372" indent="-302066" eaLnBrk="0" hangingPunct="0">
              <a:defRPr sz="3000">
                <a:solidFill>
                  <a:schemeClr val="tx1"/>
                </a:solidFill>
                <a:latin typeface="Arial" charset="0"/>
              </a:defRPr>
            </a:lvl2pPr>
            <a:lvl3pPr marL="1208265" indent="-241653" eaLnBrk="0" hangingPunct="0">
              <a:defRPr sz="3000">
                <a:solidFill>
                  <a:schemeClr val="tx1"/>
                </a:solidFill>
                <a:latin typeface="Arial" charset="0"/>
              </a:defRPr>
            </a:lvl3pPr>
            <a:lvl4pPr marL="1691571" indent="-241653" eaLnBrk="0" hangingPunct="0">
              <a:defRPr sz="3000">
                <a:solidFill>
                  <a:schemeClr val="tx1"/>
                </a:solidFill>
                <a:latin typeface="Arial" charset="0"/>
              </a:defRPr>
            </a:lvl4pPr>
            <a:lvl5pPr marL="2174878" indent="-241653" eaLnBrk="0" hangingPunct="0">
              <a:defRPr sz="3000">
                <a:solidFill>
                  <a:schemeClr val="tx1"/>
                </a:solidFill>
                <a:latin typeface="Arial" charset="0"/>
              </a:defRPr>
            </a:lvl5pPr>
            <a:lvl6pPr marL="2658184" indent="-241653" eaLnBrk="0" fontAlgn="base" hangingPunct="0">
              <a:spcBef>
                <a:spcPct val="0"/>
              </a:spcBef>
              <a:spcAft>
                <a:spcPct val="0"/>
              </a:spcAft>
              <a:defRPr sz="3000">
                <a:solidFill>
                  <a:schemeClr val="tx1"/>
                </a:solidFill>
                <a:latin typeface="Arial" charset="0"/>
              </a:defRPr>
            </a:lvl6pPr>
            <a:lvl7pPr marL="3141490" indent="-241653" eaLnBrk="0" fontAlgn="base" hangingPunct="0">
              <a:spcBef>
                <a:spcPct val="0"/>
              </a:spcBef>
              <a:spcAft>
                <a:spcPct val="0"/>
              </a:spcAft>
              <a:defRPr sz="3000">
                <a:solidFill>
                  <a:schemeClr val="tx1"/>
                </a:solidFill>
                <a:latin typeface="Arial" charset="0"/>
              </a:defRPr>
            </a:lvl7pPr>
            <a:lvl8pPr marL="3624796" indent="-241653" eaLnBrk="0" fontAlgn="base" hangingPunct="0">
              <a:spcBef>
                <a:spcPct val="0"/>
              </a:spcBef>
              <a:spcAft>
                <a:spcPct val="0"/>
              </a:spcAft>
              <a:defRPr sz="3000">
                <a:solidFill>
                  <a:schemeClr val="tx1"/>
                </a:solidFill>
                <a:latin typeface="Arial" charset="0"/>
              </a:defRPr>
            </a:lvl8pPr>
            <a:lvl9pPr marL="4108102" indent="-241653" eaLnBrk="0" fontAlgn="base" hangingPunct="0">
              <a:spcBef>
                <a:spcPct val="0"/>
              </a:spcBef>
              <a:spcAft>
                <a:spcPct val="0"/>
              </a:spcAft>
              <a:defRPr sz="3000">
                <a:solidFill>
                  <a:schemeClr val="tx1"/>
                </a:solidFill>
                <a:latin typeface="Arial" charset="0"/>
              </a:defRPr>
            </a:lvl9pPr>
          </a:lstStyle>
          <a:p>
            <a:pPr eaLnBrk="1" hangingPunct="1"/>
            <a:fld id="{8F1D1E8B-216F-4C18-8F4C-041361742507}" type="slidenum">
              <a:rPr lang="en-US" sz="1300"/>
              <a:pPr eaLnBrk="1" hangingPunct="1"/>
              <a:t>39</a:t>
            </a:fld>
            <a:endParaRPr lang="en-US" sz="1300"/>
          </a:p>
        </p:txBody>
      </p:sp>
      <p:sp>
        <p:nvSpPr>
          <p:cNvPr id="53251" name="Rectangle 2"/>
          <p:cNvSpPr>
            <a:spLocks noGrp="1" noRot="1" noChangeAspect="1" noChangeArrowheads="1" noTextEdit="1"/>
          </p:cNvSpPr>
          <p:nvPr>
            <p:ph type="sldImg"/>
          </p:nvPr>
        </p:nvSpPr>
        <p:spPr>
          <a:xfrm>
            <a:off x="1258888" y="719138"/>
            <a:ext cx="4800600" cy="3600450"/>
          </a:xfrm>
          <a:ln/>
        </p:spPr>
      </p:sp>
      <p:sp>
        <p:nvSpPr>
          <p:cNvPr id="53252" name="Rectangle 3"/>
          <p:cNvSpPr>
            <a:spLocks noGrp="1" noChangeArrowheads="1"/>
          </p:cNvSpPr>
          <p:nvPr>
            <p:ph type="body" idx="1"/>
          </p:nvPr>
        </p:nvSpPr>
        <p:spPr>
          <a:xfrm>
            <a:off x="731520" y="4560570"/>
            <a:ext cx="5852160" cy="43222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372287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defRPr>
            </a:lvl1pPr>
            <a:lvl2pPr marL="785372" indent="-302066" eaLnBrk="0" hangingPunct="0">
              <a:defRPr sz="3000">
                <a:solidFill>
                  <a:schemeClr val="tx1"/>
                </a:solidFill>
                <a:latin typeface="Arial" charset="0"/>
              </a:defRPr>
            </a:lvl2pPr>
            <a:lvl3pPr marL="1208265" indent="-241653" eaLnBrk="0" hangingPunct="0">
              <a:defRPr sz="3000">
                <a:solidFill>
                  <a:schemeClr val="tx1"/>
                </a:solidFill>
                <a:latin typeface="Arial" charset="0"/>
              </a:defRPr>
            </a:lvl3pPr>
            <a:lvl4pPr marL="1691571" indent="-241653" eaLnBrk="0" hangingPunct="0">
              <a:defRPr sz="3000">
                <a:solidFill>
                  <a:schemeClr val="tx1"/>
                </a:solidFill>
                <a:latin typeface="Arial" charset="0"/>
              </a:defRPr>
            </a:lvl4pPr>
            <a:lvl5pPr marL="2174878" indent="-241653" eaLnBrk="0" hangingPunct="0">
              <a:defRPr sz="3000">
                <a:solidFill>
                  <a:schemeClr val="tx1"/>
                </a:solidFill>
                <a:latin typeface="Arial" charset="0"/>
              </a:defRPr>
            </a:lvl5pPr>
            <a:lvl6pPr marL="2658184" indent="-241653" eaLnBrk="0" fontAlgn="base" hangingPunct="0">
              <a:spcBef>
                <a:spcPct val="0"/>
              </a:spcBef>
              <a:spcAft>
                <a:spcPct val="0"/>
              </a:spcAft>
              <a:defRPr sz="3000">
                <a:solidFill>
                  <a:schemeClr val="tx1"/>
                </a:solidFill>
                <a:latin typeface="Arial" charset="0"/>
              </a:defRPr>
            </a:lvl6pPr>
            <a:lvl7pPr marL="3141490" indent="-241653" eaLnBrk="0" fontAlgn="base" hangingPunct="0">
              <a:spcBef>
                <a:spcPct val="0"/>
              </a:spcBef>
              <a:spcAft>
                <a:spcPct val="0"/>
              </a:spcAft>
              <a:defRPr sz="3000">
                <a:solidFill>
                  <a:schemeClr val="tx1"/>
                </a:solidFill>
                <a:latin typeface="Arial" charset="0"/>
              </a:defRPr>
            </a:lvl7pPr>
            <a:lvl8pPr marL="3624796" indent="-241653" eaLnBrk="0" fontAlgn="base" hangingPunct="0">
              <a:spcBef>
                <a:spcPct val="0"/>
              </a:spcBef>
              <a:spcAft>
                <a:spcPct val="0"/>
              </a:spcAft>
              <a:defRPr sz="3000">
                <a:solidFill>
                  <a:schemeClr val="tx1"/>
                </a:solidFill>
                <a:latin typeface="Arial" charset="0"/>
              </a:defRPr>
            </a:lvl8pPr>
            <a:lvl9pPr marL="4108102" indent="-241653" eaLnBrk="0" fontAlgn="base" hangingPunct="0">
              <a:spcBef>
                <a:spcPct val="0"/>
              </a:spcBef>
              <a:spcAft>
                <a:spcPct val="0"/>
              </a:spcAft>
              <a:defRPr sz="3000">
                <a:solidFill>
                  <a:schemeClr val="tx1"/>
                </a:solidFill>
                <a:latin typeface="Arial" charset="0"/>
              </a:defRPr>
            </a:lvl9pPr>
          </a:lstStyle>
          <a:p>
            <a:pPr eaLnBrk="1" hangingPunct="1"/>
            <a:fld id="{1E342641-CEA9-45D6-8A2F-5C83F953FDF9}" type="slidenum">
              <a:rPr lang="en-US" sz="1300"/>
              <a:pPr eaLnBrk="1" hangingPunct="1"/>
              <a:t>40</a:t>
            </a:fld>
            <a:endParaRPr lang="en-US" sz="1300"/>
          </a:p>
        </p:txBody>
      </p:sp>
      <p:sp>
        <p:nvSpPr>
          <p:cNvPr id="54275" name="Rectangle 2"/>
          <p:cNvSpPr>
            <a:spLocks noGrp="1" noRot="1" noChangeAspect="1" noChangeArrowheads="1" noTextEdit="1"/>
          </p:cNvSpPr>
          <p:nvPr>
            <p:ph type="sldImg"/>
          </p:nvPr>
        </p:nvSpPr>
        <p:spPr>
          <a:xfrm>
            <a:off x="1258888" y="719138"/>
            <a:ext cx="4800600" cy="3600450"/>
          </a:xfrm>
          <a:ln/>
        </p:spPr>
      </p:sp>
      <p:sp>
        <p:nvSpPr>
          <p:cNvPr id="54276" name="Rectangle 3"/>
          <p:cNvSpPr>
            <a:spLocks noGrp="1" noChangeArrowheads="1"/>
          </p:cNvSpPr>
          <p:nvPr>
            <p:ph type="body" idx="1"/>
          </p:nvPr>
        </p:nvSpPr>
        <p:spPr>
          <a:xfrm>
            <a:off x="731520" y="4560570"/>
            <a:ext cx="5852160" cy="43222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69632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charset="0"/>
              </a:defRPr>
            </a:lvl1pPr>
            <a:lvl2pPr marL="785372" indent="-302066" eaLnBrk="0" hangingPunct="0">
              <a:defRPr sz="3000">
                <a:solidFill>
                  <a:schemeClr val="tx1"/>
                </a:solidFill>
                <a:latin typeface="Arial" charset="0"/>
              </a:defRPr>
            </a:lvl2pPr>
            <a:lvl3pPr marL="1208265" indent="-241653" eaLnBrk="0" hangingPunct="0">
              <a:defRPr sz="3000">
                <a:solidFill>
                  <a:schemeClr val="tx1"/>
                </a:solidFill>
                <a:latin typeface="Arial" charset="0"/>
              </a:defRPr>
            </a:lvl3pPr>
            <a:lvl4pPr marL="1691571" indent="-241653" eaLnBrk="0" hangingPunct="0">
              <a:defRPr sz="3000">
                <a:solidFill>
                  <a:schemeClr val="tx1"/>
                </a:solidFill>
                <a:latin typeface="Arial" charset="0"/>
              </a:defRPr>
            </a:lvl4pPr>
            <a:lvl5pPr marL="2174878" indent="-241653" eaLnBrk="0" hangingPunct="0">
              <a:defRPr sz="3000">
                <a:solidFill>
                  <a:schemeClr val="tx1"/>
                </a:solidFill>
                <a:latin typeface="Arial" charset="0"/>
              </a:defRPr>
            </a:lvl5pPr>
            <a:lvl6pPr marL="2658184" indent="-241653" eaLnBrk="0" fontAlgn="base" hangingPunct="0">
              <a:spcBef>
                <a:spcPct val="0"/>
              </a:spcBef>
              <a:spcAft>
                <a:spcPct val="0"/>
              </a:spcAft>
              <a:defRPr sz="3000">
                <a:solidFill>
                  <a:schemeClr val="tx1"/>
                </a:solidFill>
                <a:latin typeface="Arial" charset="0"/>
              </a:defRPr>
            </a:lvl6pPr>
            <a:lvl7pPr marL="3141490" indent="-241653" eaLnBrk="0" fontAlgn="base" hangingPunct="0">
              <a:spcBef>
                <a:spcPct val="0"/>
              </a:spcBef>
              <a:spcAft>
                <a:spcPct val="0"/>
              </a:spcAft>
              <a:defRPr sz="3000">
                <a:solidFill>
                  <a:schemeClr val="tx1"/>
                </a:solidFill>
                <a:latin typeface="Arial" charset="0"/>
              </a:defRPr>
            </a:lvl7pPr>
            <a:lvl8pPr marL="3624796" indent="-241653" eaLnBrk="0" fontAlgn="base" hangingPunct="0">
              <a:spcBef>
                <a:spcPct val="0"/>
              </a:spcBef>
              <a:spcAft>
                <a:spcPct val="0"/>
              </a:spcAft>
              <a:defRPr sz="3000">
                <a:solidFill>
                  <a:schemeClr val="tx1"/>
                </a:solidFill>
                <a:latin typeface="Arial" charset="0"/>
              </a:defRPr>
            </a:lvl8pPr>
            <a:lvl9pPr marL="4108102" indent="-241653" eaLnBrk="0" fontAlgn="base" hangingPunct="0">
              <a:spcBef>
                <a:spcPct val="0"/>
              </a:spcBef>
              <a:spcAft>
                <a:spcPct val="0"/>
              </a:spcAft>
              <a:defRPr sz="3000">
                <a:solidFill>
                  <a:schemeClr val="tx1"/>
                </a:solidFill>
                <a:latin typeface="Arial" charset="0"/>
              </a:defRPr>
            </a:lvl9pPr>
          </a:lstStyle>
          <a:p>
            <a:pPr eaLnBrk="1" hangingPunct="1"/>
            <a:fld id="{912F9300-CBBB-43A0-BCF6-4CAA1D89CC98}" type="slidenum">
              <a:rPr lang="en-US" sz="1300"/>
              <a:pPr eaLnBrk="1" hangingPunct="1"/>
              <a:t>41</a:t>
            </a:fld>
            <a:endParaRPr lang="en-US" sz="1300"/>
          </a:p>
        </p:txBody>
      </p:sp>
      <p:sp>
        <p:nvSpPr>
          <p:cNvPr id="55299" name="Rectangle 2"/>
          <p:cNvSpPr>
            <a:spLocks noGrp="1" noRot="1" noChangeAspect="1" noChangeArrowheads="1" noTextEdit="1"/>
          </p:cNvSpPr>
          <p:nvPr>
            <p:ph type="sldImg"/>
          </p:nvPr>
        </p:nvSpPr>
        <p:spPr>
          <a:xfrm>
            <a:off x="1258888" y="719138"/>
            <a:ext cx="4800600" cy="3600450"/>
          </a:xfrm>
          <a:ln/>
        </p:spPr>
      </p:sp>
      <p:sp>
        <p:nvSpPr>
          <p:cNvPr id="55300" name="Rectangle 3"/>
          <p:cNvSpPr>
            <a:spLocks noGrp="1" noChangeArrowheads="1"/>
          </p:cNvSpPr>
          <p:nvPr>
            <p:ph type="body" idx="1"/>
          </p:nvPr>
        </p:nvSpPr>
        <p:spPr>
          <a:xfrm>
            <a:off x="731520" y="4560570"/>
            <a:ext cx="5852160" cy="43222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1427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baseline="0"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312880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39532" indent="-284436" eaLnBrk="0" hangingPunct="0">
              <a:defRPr sz="2800">
                <a:solidFill>
                  <a:schemeClr val="tx1"/>
                </a:solidFill>
                <a:latin typeface="Arial" charset="0"/>
              </a:defRPr>
            </a:lvl2pPr>
            <a:lvl3pPr marL="1137742" indent="-227548" eaLnBrk="0" hangingPunct="0">
              <a:defRPr sz="2800">
                <a:solidFill>
                  <a:schemeClr val="tx1"/>
                </a:solidFill>
                <a:latin typeface="Arial" charset="0"/>
              </a:defRPr>
            </a:lvl3pPr>
            <a:lvl4pPr marL="1592839" indent="-227548" eaLnBrk="0" hangingPunct="0">
              <a:defRPr sz="2800">
                <a:solidFill>
                  <a:schemeClr val="tx1"/>
                </a:solidFill>
                <a:latin typeface="Arial" charset="0"/>
              </a:defRPr>
            </a:lvl4pPr>
            <a:lvl5pPr marL="2047936" indent="-227548" eaLnBrk="0" hangingPunct="0">
              <a:defRPr sz="2800">
                <a:solidFill>
                  <a:schemeClr val="tx1"/>
                </a:solidFill>
                <a:latin typeface="Arial" charset="0"/>
              </a:defRPr>
            </a:lvl5pPr>
            <a:lvl6pPr marL="2503033" indent="-227548" eaLnBrk="0" fontAlgn="base" hangingPunct="0">
              <a:spcBef>
                <a:spcPct val="0"/>
              </a:spcBef>
              <a:spcAft>
                <a:spcPct val="0"/>
              </a:spcAft>
              <a:defRPr sz="2800">
                <a:solidFill>
                  <a:schemeClr val="tx1"/>
                </a:solidFill>
                <a:latin typeface="Arial" charset="0"/>
              </a:defRPr>
            </a:lvl6pPr>
            <a:lvl7pPr marL="2958130" indent="-227548" eaLnBrk="0" fontAlgn="base" hangingPunct="0">
              <a:spcBef>
                <a:spcPct val="0"/>
              </a:spcBef>
              <a:spcAft>
                <a:spcPct val="0"/>
              </a:spcAft>
              <a:defRPr sz="2800">
                <a:solidFill>
                  <a:schemeClr val="tx1"/>
                </a:solidFill>
                <a:latin typeface="Arial" charset="0"/>
              </a:defRPr>
            </a:lvl7pPr>
            <a:lvl8pPr marL="3413227" indent="-227548" eaLnBrk="0" fontAlgn="base" hangingPunct="0">
              <a:spcBef>
                <a:spcPct val="0"/>
              </a:spcBef>
              <a:spcAft>
                <a:spcPct val="0"/>
              </a:spcAft>
              <a:defRPr sz="2800">
                <a:solidFill>
                  <a:schemeClr val="tx1"/>
                </a:solidFill>
                <a:latin typeface="Arial" charset="0"/>
              </a:defRPr>
            </a:lvl8pPr>
            <a:lvl9pPr marL="3868323" indent="-227548" eaLnBrk="0" fontAlgn="base" hangingPunct="0">
              <a:spcBef>
                <a:spcPct val="0"/>
              </a:spcBef>
              <a:spcAft>
                <a:spcPct val="0"/>
              </a:spcAft>
              <a:defRPr sz="2800">
                <a:solidFill>
                  <a:schemeClr val="tx1"/>
                </a:solidFill>
                <a:latin typeface="Arial" charset="0"/>
              </a:defRPr>
            </a:lvl9pPr>
          </a:lstStyle>
          <a:p>
            <a:pPr eaLnBrk="1" hangingPunct="1"/>
            <a:fld id="{42863D74-18B6-4BEF-8F38-F85208562A58}" type="slidenum">
              <a:rPr lang="en-US" sz="1200"/>
              <a:pPr eaLnBrk="1" hangingPunct="1"/>
              <a:t>4</a:t>
            </a:fld>
            <a:endParaRPr 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a:latin typeface="Segoe UI" pitchFamily="34" charset="0"/>
                <a:cs typeface="Segoe UI" pitchFamily="34" charset="0"/>
              </a:rPr>
              <a:t>In fact, our conventional transportation planning process become a very linear, myopically focused, process often only considering one performance metric.  I probably don’t even have to mention the metric’s name because it has become so predominant.  Unfortunately, this planning process and the focus on a single metric resulted in plans that didn’t address all users or modes, nor did it recognize other important community values.  Further, this process often created plans that couldn’t be implemented anyway because they were disconnected from financial reality.  That might actually be a good thing since it has created opportunities to revisit, refine, and revamp these plans.</a:t>
            </a:r>
          </a:p>
        </p:txBody>
      </p:sp>
    </p:spTree>
    <p:extLst>
      <p:ext uri="{BB962C8B-B14F-4D97-AF65-F5344CB8AC3E}">
        <p14:creationId xmlns:p14="http://schemas.microsoft.com/office/powerpoint/2010/main" val="385042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BBF9F-BFA5-46A7-8A1E-564147993787}" type="slidenum">
              <a:rPr lang="en-US" altLang="en-US"/>
              <a:pPr/>
              <a:t>7</a:t>
            </a:fld>
            <a:endParaRPr lang="en-US" altLang="en-US"/>
          </a:p>
        </p:txBody>
      </p:sp>
      <p:sp>
        <p:nvSpPr>
          <p:cNvPr id="4097" name="Rectangle 1"/>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098" name="Rectangle 2"/>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lIns="96661" tIns="48331" rIns="96661" bIns="48331">
            <a:normAutofit lnSpcReduction="10000"/>
          </a:bodyPr>
          <a:lstStyle/>
          <a:p>
            <a:pPr marL="55563">
              <a:spcBef>
                <a:spcPts val="550"/>
              </a:spcBef>
            </a:pPr>
            <a:r>
              <a:rPr lang="en-US" altLang="en-US" sz="1600" dirty="0">
                <a:solidFill>
                  <a:srgbClr val="000000"/>
                </a:solidFill>
                <a:cs typeface="Arial" panose="020B0604020202020204" pitchFamily="34" charset="0"/>
                <a:sym typeface="Arial" panose="020B0604020202020204" pitchFamily="34" charset="0"/>
              </a:rPr>
              <a:t>LOS is the term most commonly used to describe transportation conditions.  LOS has been utilized by traffic engineers for more than 50 years to qualitatively describe operating conditions for automobile travel on existing or planned roadway systems.</a:t>
            </a:r>
          </a:p>
          <a:p>
            <a:pPr marL="55563">
              <a:spcBef>
                <a:spcPts val="550"/>
              </a:spcBef>
            </a:pPr>
            <a:endParaRPr lang="en-US" altLang="en-US" sz="1600" dirty="0">
              <a:solidFill>
                <a:srgbClr val="000000"/>
              </a:solidFill>
              <a:cs typeface="Arial" panose="020B0604020202020204" pitchFamily="34" charset="0"/>
              <a:sym typeface="Arial" panose="020B0604020202020204" pitchFamily="34" charset="0"/>
            </a:endParaRPr>
          </a:p>
          <a:p>
            <a:pPr marL="55563">
              <a:spcBef>
                <a:spcPts val="550"/>
              </a:spcBef>
            </a:pPr>
            <a:r>
              <a:rPr lang="en-US" altLang="en-US" sz="1600" dirty="0">
                <a:solidFill>
                  <a:srgbClr val="000000"/>
                </a:solidFill>
                <a:cs typeface="Arial" panose="020B0604020202020204" pitchFamily="34" charset="0"/>
                <a:sym typeface="Arial" panose="020B0604020202020204" pitchFamily="34" charset="0"/>
              </a:rPr>
              <a:t>The Highway Capacity Manual, developed by the Transportation Research Board, defines LOS qualitatively based on measures such as speed, travel time, maneuverability, traffic interruptions, and driver comfort and convenience.</a:t>
            </a:r>
          </a:p>
          <a:p>
            <a:pPr marL="55563">
              <a:spcBef>
                <a:spcPts val="550"/>
              </a:spcBef>
            </a:pPr>
            <a:endParaRPr lang="en-US" altLang="en-US" sz="1600" dirty="0">
              <a:solidFill>
                <a:srgbClr val="000000"/>
              </a:solidFill>
              <a:cs typeface="Arial" panose="020B0604020202020204" pitchFamily="34" charset="0"/>
              <a:sym typeface="Arial" panose="020B0604020202020204" pitchFamily="34" charset="0"/>
            </a:endParaRPr>
          </a:p>
          <a:p>
            <a:pPr marL="55563">
              <a:spcBef>
                <a:spcPts val="550"/>
              </a:spcBef>
            </a:pPr>
            <a:r>
              <a:rPr lang="en-US" altLang="en-US" sz="1600" dirty="0">
                <a:solidFill>
                  <a:srgbClr val="000000"/>
                </a:solidFill>
                <a:cs typeface="Arial" panose="020B0604020202020204" pitchFamily="34" charset="0"/>
                <a:sym typeface="Arial" panose="020B0604020202020204" pitchFamily="34" charset="0"/>
              </a:rPr>
              <a:t>Most often, however, LOS refers to a specific quantitative measure: average vehicular delay at an intersection.  The HCM specifies a methodology for calculating this value based on a combination of theoretical and empirical data.  </a:t>
            </a:r>
          </a:p>
          <a:p>
            <a:pPr marL="55563">
              <a:spcBef>
                <a:spcPts val="550"/>
              </a:spcBef>
            </a:pPr>
            <a:endParaRPr lang="en-US" altLang="en-US" sz="1600" dirty="0">
              <a:solidFill>
                <a:srgbClr val="000000"/>
              </a:solidFill>
              <a:cs typeface="Arial" panose="020B0604020202020204" pitchFamily="34" charset="0"/>
              <a:sym typeface="Arial" panose="020B0604020202020204" pitchFamily="34" charset="0"/>
            </a:endParaRPr>
          </a:p>
          <a:p>
            <a:pPr marL="55563">
              <a:spcBef>
                <a:spcPts val="550"/>
              </a:spcBef>
            </a:pPr>
            <a:r>
              <a:rPr lang="en-US" altLang="en-US" sz="1600" dirty="0">
                <a:solidFill>
                  <a:srgbClr val="000000"/>
                </a:solidFill>
                <a:cs typeface="Arial" panose="020B0604020202020204" pitchFamily="34" charset="0"/>
                <a:sym typeface="Arial" panose="020B0604020202020204" pitchFamily="34" charset="0"/>
              </a:rPr>
              <a:t>Determining what LOS threshold is “acceptable” is left up to local jurisdictions</a:t>
            </a:r>
          </a:p>
        </p:txBody>
      </p:sp>
    </p:spTree>
    <p:extLst>
      <p:ext uri="{BB962C8B-B14F-4D97-AF65-F5344CB8AC3E}">
        <p14:creationId xmlns:p14="http://schemas.microsoft.com/office/powerpoint/2010/main" val="227353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8CB08-8F90-4346-99BB-76522B3EA7E6}" type="slidenum">
              <a:rPr lang="en-US" altLang="en-US"/>
              <a:pPr/>
              <a:t>8</a:t>
            </a:fld>
            <a:endParaRPr lang="en-US" altLang="en-US"/>
          </a:p>
        </p:txBody>
      </p:sp>
      <p:sp>
        <p:nvSpPr>
          <p:cNvPr id="1271810" name="Rectangle 2"/>
          <p:cNvSpPr>
            <a:spLocks noGrp="1" noRot="1" noChangeAspect="1" noChangeArrowheads="1" noTextEdit="1"/>
          </p:cNvSpPr>
          <p:nvPr>
            <p:ph type="sldImg"/>
          </p:nvPr>
        </p:nvSpPr>
        <p:spPr>
          <a:xfrm>
            <a:off x="1168400" y="693738"/>
            <a:ext cx="4616450" cy="3462337"/>
          </a:xfrm>
          <a:ln/>
        </p:spPr>
      </p:sp>
      <p:sp>
        <p:nvSpPr>
          <p:cNvPr id="1271811" name="Rectangle 3"/>
          <p:cNvSpPr>
            <a:spLocks noGrp="1" noChangeArrowheads="1"/>
          </p:cNvSpPr>
          <p:nvPr>
            <p:ph type="body" idx="1"/>
          </p:nvPr>
        </p:nvSpPr>
        <p:spPr>
          <a:xfrm>
            <a:off x="695325" y="4387850"/>
            <a:ext cx="5559425" cy="4154488"/>
          </a:xfrm>
          <a:noFill/>
          <a:ln/>
          <a:extLst>
            <a:ext uri="{53640926-AAD7-44D8-BBD7-CCE9431645EC}">
              <a14:shadowObscured xmlns:a14="http://schemas.microsoft.com/office/drawing/2010/main" val="1"/>
            </a:ext>
          </a:extLst>
        </p:spPr>
        <p:txBody>
          <a:bodyPr lIns="92480" tIns="46241" rIns="92480" bIns="46241">
            <a:normAutofit fontScale="92500" lnSpcReduction="10000"/>
          </a:bodyPr>
          <a:lstStyle/>
          <a:p>
            <a:pPr marL="55563">
              <a:spcBef>
                <a:spcPts val="550"/>
              </a:spcBef>
            </a:pPr>
            <a:r>
              <a:rPr lang="en-US" altLang="en-US" sz="1600">
                <a:solidFill>
                  <a:srgbClr val="000000"/>
                </a:solidFill>
                <a:cs typeface="Arial" panose="020B0604020202020204" pitchFamily="34" charset="0"/>
                <a:sym typeface="Arial" panose="020B0604020202020204" pitchFamily="34" charset="0"/>
              </a:rPr>
              <a:t>The current use of LOS thresholds has two major consequences.  First, LOS policies influence the type and size of infrastructure investments.  As shown in the person-space slide, over-reliance on these policies can bias the selection of infrastructure investments toward automobile-oriented projects.  In fact, automobile LOS is often used as a design threshold for transportation facilities, under the constraint that other modes such as bikes and pedestrians simply be “accommodated.”  The picture above shows the consequences of attempting to maintain LOS C for automobiles during peak hours.</a:t>
            </a:r>
          </a:p>
          <a:p>
            <a:pPr marL="55563">
              <a:spcBef>
                <a:spcPts val="550"/>
              </a:spcBef>
            </a:pPr>
            <a:endParaRPr lang="en-US" altLang="en-US" sz="1600">
              <a:solidFill>
                <a:srgbClr val="000000"/>
              </a:solidFill>
              <a:cs typeface="Arial" panose="020B0604020202020204" pitchFamily="34" charset="0"/>
              <a:sym typeface="Arial" panose="020B0604020202020204" pitchFamily="34" charset="0"/>
            </a:endParaRPr>
          </a:p>
          <a:p>
            <a:pPr marL="55563">
              <a:spcBef>
                <a:spcPts val="550"/>
              </a:spcBef>
            </a:pPr>
            <a:r>
              <a:rPr lang="en-US" altLang="en-US" sz="1600">
                <a:solidFill>
                  <a:srgbClr val="000000"/>
                </a:solidFill>
                <a:cs typeface="Arial" panose="020B0604020202020204" pitchFamily="34" charset="0"/>
                <a:sym typeface="Arial" panose="020B0604020202020204" pitchFamily="34" charset="0"/>
              </a:rPr>
              <a:t>The second consequence of current practice regarding LOS policies is an influence on land use form.  For example, given the choice between an infill development and a site located on the urban or suburban fringe, many developers will choose the more rural site in order to avoid potential LOS-related impacts and the associated mitigation costs.  This not only encourages sprawl, but may actually increase the length of trips that people have to make.</a:t>
            </a:r>
          </a:p>
        </p:txBody>
      </p:sp>
    </p:spTree>
    <p:extLst>
      <p:ext uri="{BB962C8B-B14F-4D97-AF65-F5344CB8AC3E}">
        <p14:creationId xmlns:p14="http://schemas.microsoft.com/office/powerpoint/2010/main" val="148506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spcBef>
                <a:spcPct val="0"/>
              </a:spcBef>
            </a:pPr>
            <a:endParaRPr lang="en-US" b="1" dirty="0" smtClean="0"/>
          </a:p>
        </p:txBody>
      </p:sp>
      <p:sp>
        <p:nvSpPr>
          <p:cNvPr id="29700" name="Slide Number Placeholder 3"/>
          <p:cNvSpPr>
            <a:spLocks noGrp="1"/>
          </p:cNvSpPr>
          <p:nvPr>
            <p:ph type="sldNum" sz="quarter" idx="5"/>
          </p:nvPr>
        </p:nvSpPr>
        <p:spPr bwMode="auto">
          <a:ln>
            <a:miter lim="800000"/>
            <a:headEnd/>
            <a:tailEnd/>
          </a:ln>
        </p:spPr>
        <p:txBody>
          <a:bodyPr wrap="square" lIns="96656" tIns="48328" rIns="96656" bIns="48328" numCol="1" anchorCtr="0" compatLnSpc="1">
            <a:prstTxWarp prst="textNoShape">
              <a:avLst/>
            </a:prstTxWarp>
          </a:bodyPr>
          <a:lstStyle/>
          <a:p>
            <a:pPr fontAlgn="base">
              <a:spcBef>
                <a:spcPct val="0"/>
              </a:spcBef>
              <a:spcAft>
                <a:spcPct val="0"/>
              </a:spcAft>
              <a:defRPr/>
            </a:pPr>
            <a:fld id="{1AEC875C-2257-4244-8907-482E71330264}" type="slidenum">
              <a:rPr lang="en-US" smtClean="0"/>
              <a:pPr fontAlgn="base">
                <a:spcBef>
                  <a:spcPct val="0"/>
                </a:spcBef>
                <a:spcAft>
                  <a:spcPct val="0"/>
                </a:spcAft>
                <a:defRPr/>
              </a:pPr>
              <a:t>9</a:t>
            </a:fld>
            <a:endParaRPr lang="en-US" smtClean="0"/>
          </a:p>
        </p:txBody>
      </p:sp>
    </p:spTree>
    <p:extLst>
      <p:ext uri="{BB962C8B-B14F-4D97-AF65-F5344CB8AC3E}">
        <p14:creationId xmlns:p14="http://schemas.microsoft.com/office/powerpoint/2010/main" val="51863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smtClean="0">
                <a:solidFill>
                  <a:srgbClr val="000000"/>
                </a:solidFill>
                <a:latin typeface="Segoe UI" panose="020B0502040204020203" pitchFamily="34" charset="0"/>
                <a:cs typeface="Segoe UI" panose="020B0502040204020203" pitchFamily="34" charset="0"/>
                <a:sym typeface="Arial" panose="020B0604020202020204" pitchFamily="34" charset="0"/>
              </a:rPr>
              <a:t>Just a few more of the choices and consequences…</a:t>
            </a:r>
          </a:p>
          <a:p>
            <a:endParaRPr lang="en-US" altLang="en-US" sz="1000" dirty="0" smtClean="0">
              <a:solidFill>
                <a:srgbClr val="000000"/>
              </a:solidFill>
              <a:latin typeface="Segoe UI" panose="020B0502040204020203" pitchFamily="34" charset="0"/>
              <a:cs typeface="Segoe UI" panose="020B0502040204020203" pitchFamily="34" charset="0"/>
              <a:sym typeface="Arial" panose="020B0604020202020204" pitchFamily="34" charset="0"/>
            </a:endParaRPr>
          </a:p>
          <a:p>
            <a:r>
              <a:rPr lang="en-US" altLang="en-US" sz="1000" dirty="0" smtClean="0">
                <a:solidFill>
                  <a:srgbClr val="000000"/>
                </a:solidFill>
                <a:latin typeface="Segoe UI" panose="020B0502040204020203" pitchFamily="34" charset="0"/>
                <a:cs typeface="Segoe UI" panose="020B0502040204020203" pitchFamily="34" charset="0"/>
                <a:sym typeface="Arial" panose="020B0604020202020204" pitchFamily="34" charset="0"/>
              </a:rPr>
              <a:t>- Pedestrian fatalities are directly related to vehicle speed</a:t>
            </a:r>
          </a:p>
          <a:p>
            <a:endParaRPr lang="en-US" altLang="en-US" sz="1000" dirty="0" smtClean="0">
              <a:solidFill>
                <a:srgbClr val="000000"/>
              </a:solidFill>
              <a:latin typeface="Segoe UI" panose="020B0502040204020203" pitchFamily="34" charset="0"/>
              <a:cs typeface="Segoe UI" panose="020B0502040204020203" pitchFamily="34" charset="0"/>
              <a:sym typeface="Arial" panose="020B0604020202020204" pitchFamily="34" charset="0"/>
            </a:endParaRPr>
          </a:p>
          <a:p>
            <a:endParaRPr lang="en-US" altLang="en-US" sz="1000" dirty="0" smtClean="0">
              <a:solidFill>
                <a:srgbClr val="000000"/>
              </a:solidFill>
              <a:latin typeface="Segoe UI" panose="020B0502040204020203" pitchFamily="34" charset="0"/>
              <a:cs typeface="Segoe UI" panose="020B0502040204020203" pitchFamily="34" charset="0"/>
              <a:sym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fld id="{AB6F716B-A01F-4478-A919-B71EC956F401}" type="slidenum">
              <a:rPr lang="en-US" altLang="en-US" sz="1200"/>
              <a:pPr eaLnBrk="1" hangingPunct="1"/>
              <a:t>10</a:t>
            </a:fld>
            <a:endParaRPr lang="en-US" altLang="en-US" sz="1200"/>
          </a:p>
        </p:txBody>
      </p:sp>
    </p:spTree>
    <p:extLst>
      <p:ext uri="{BB962C8B-B14F-4D97-AF65-F5344CB8AC3E}">
        <p14:creationId xmlns:p14="http://schemas.microsoft.com/office/powerpoint/2010/main" val="215689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39532" indent="-284436" eaLnBrk="0" hangingPunct="0">
              <a:defRPr sz="2800">
                <a:solidFill>
                  <a:schemeClr val="tx1"/>
                </a:solidFill>
                <a:latin typeface="Arial" charset="0"/>
              </a:defRPr>
            </a:lvl2pPr>
            <a:lvl3pPr marL="1137742" indent="-227548" eaLnBrk="0" hangingPunct="0">
              <a:defRPr sz="2800">
                <a:solidFill>
                  <a:schemeClr val="tx1"/>
                </a:solidFill>
                <a:latin typeface="Arial" charset="0"/>
              </a:defRPr>
            </a:lvl3pPr>
            <a:lvl4pPr marL="1592839" indent="-227548" eaLnBrk="0" hangingPunct="0">
              <a:defRPr sz="2800">
                <a:solidFill>
                  <a:schemeClr val="tx1"/>
                </a:solidFill>
                <a:latin typeface="Arial" charset="0"/>
              </a:defRPr>
            </a:lvl4pPr>
            <a:lvl5pPr marL="2047936" indent="-227548" eaLnBrk="0" hangingPunct="0">
              <a:defRPr sz="2800">
                <a:solidFill>
                  <a:schemeClr val="tx1"/>
                </a:solidFill>
                <a:latin typeface="Arial" charset="0"/>
              </a:defRPr>
            </a:lvl5pPr>
            <a:lvl6pPr marL="2503033" indent="-227548" eaLnBrk="0" fontAlgn="base" hangingPunct="0">
              <a:spcBef>
                <a:spcPct val="0"/>
              </a:spcBef>
              <a:spcAft>
                <a:spcPct val="0"/>
              </a:spcAft>
              <a:defRPr sz="2800">
                <a:solidFill>
                  <a:schemeClr val="tx1"/>
                </a:solidFill>
                <a:latin typeface="Arial" charset="0"/>
              </a:defRPr>
            </a:lvl6pPr>
            <a:lvl7pPr marL="2958130" indent="-227548" eaLnBrk="0" fontAlgn="base" hangingPunct="0">
              <a:spcBef>
                <a:spcPct val="0"/>
              </a:spcBef>
              <a:spcAft>
                <a:spcPct val="0"/>
              </a:spcAft>
              <a:defRPr sz="2800">
                <a:solidFill>
                  <a:schemeClr val="tx1"/>
                </a:solidFill>
                <a:latin typeface="Arial" charset="0"/>
              </a:defRPr>
            </a:lvl7pPr>
            <a:lvl8pPr marL="3413227" indent="-227548" eaLnBrk="0" fontAlgn="base" hangingPunct="0">
              <a:spcBef>
                <a:spcPct val="0"/>
              </a:spcBef>
              <a:spcAft>
                <a:spcPct val="0"/>
              </a:spcAft>
              <a:defRPr sz="2800">
                <a:solidFill>
                  <a:schemeClr val="tx1"/>
                </a:solidFill>
                <a:latin typeface="Arial" charset="0"/>
              </a:defRPr>
            </a:lvl8pPr>
            <a:lvl9pPr marL="3868323" indent="-227548" eaLnBrk="0" fontAlgn="base" hangingPunct="0">
              <a:spcBef>
                <a:spcPct val="0"/>
              </a:spcBef>
              <a:spcAft>
                <a:spcPct val="0"/>
              </a:spcAft>
              <a:defRPr sz="2800">
                <a:solidFill>
                  <a:schemeClr val="tx1"/>
                </a:solidFill>
                <a:latin typeface="Arial" charset="0"/>
              </a:defRPr>
            </a:lvl9pPr>
          </a:lstStyle>
          <a:p>
            <a:pPr eaLnBrk="1" hangingPunct="1"/>
            <a:fld id="{CF450FFB-E47B-4BB3-85FD-F4BFBA51136C}" type="slidenum">
              <a:rPr lang="en-US" sz="1200"/>
              <a:pPr eaLnBrk="1" hangingPunct="1"/>
              <a:t>11</a:t>
            </a:fld>
            <a:endParaRPr lang="en-US" sz="1200"/>
          </a:p>
        </p:txBody>
      </p:sp>
      <p:sp>
        <p:nvSpPr>
          <p:cNvPr id="224259" name="Rectangle 2"/>
          <p:cNvSpPr>
            <a:spLocks noGrp="1" noRot="1" noChangeAspect="1" noChangeArrowheads="1" noTextEdit="1"/>
          </p:cNvSpPr>
          <p:nvPr>
            <p:ph type="sldImg"/>
          </p:nvPr>
        </p:nvSpPr>
        <p:spPr>
          <a:xfrm>
            <a:off x="1152525" y="696913"/>
            <a:ext cx="4652963" cy="3490912"/>
          </a:xfrm>
          <a:ln/>
        </p:spPr>
      </p:sp>
      <p:sp>
        <p:nvSpPr>
          <p:cNvPr id="32772" name="Rectangle 3"/>
          <p:cNvSpPr>
            <a:spLocks noGrp="1" noChangeArrowheads="1"/>
          </p:cNvSpPr>
          <p:nvPr>
            <p:ph type="body" idx="1"/>
          </p:nvPr>
        </p:nvSpPr>
        <p:spPr>
          <a:xfrm>
            <a:off x="696113" y="4421267"/>
            <a:ext cx="5562613" cy="4191159"/>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00" dirty="0">
                <a:solidFill>
                  <a:srgbClr val="000000"/>
                </a:solidFill>
                <a:latin typeface="Segoe UI" pitchFamily="34" charset="0"/>
                <a:ea typeface="Segoe UI" pitchFamily="34" charset="0"/>
                <a:cs typeface="Segoe UI" pitchFamily="34" charset="0"/>
                <a:sym typeface="Arial" charset="0"/>
              </a:rPr>
              <a:t>Just a few more of the choices and consequences…</a:t>
            </a:r>
          </a:p>
          <a:p>
            <a:pPr>
              <a:defRPr/>
            </a:pPr>
            <a:endParaRPr lang="en-US" sz="1000" dirty="0">
              <a:solidFill>
                <a:srgbClr val="000000"/>
              </a:solidFill>
              <a:latin typeface="Segoe UI" pitchFamily="34" charset="0"/>
              <a:ea typeface="Segoe UI" pitchFamily="34" charset="0"/>
              <a:cs typeface="Segoe UI" pitchFamily="34" charset="0"/>
              <a:sym typeface="Arial" charset="0"/>
            </a:endParaRPr>
          </a:p>
          <a:p>
            <a:pPr marL="170643" indent="-170643">
              <a:buFontTx/>
              <a:buChar char="-"/>
              <a:defRPr/>
            </a:pPr>
            <a:r>
              <a:rPr lang="en-US" sz="1000" dirty="0">
                <a:solidFill>
                  <a:srgbClr val="000000"/>
                </a:solidFill>
                <a:latin typeface="Segoe UI" pitchFamily="34" charset="0"/>
                <a:ea typeface="Segoe UI" pitchFamily="34" charset="0"/>
                <a:cs typeface="Segoe UI" pitchFamily="34" charset="0"/>
                <a:sym typeface="Arial" charset="0"/>
              </a:rPr>
              <a:t>Street metrics (and design standards) are directly related to how we use urban (public space).  In the early 20</a:t>
            </a:r>
            <a:r>
              <a:rPr lang="en-US" sz="1000" baseline="30000" dirty="0">
                <a:solidFill>
                  <a:srgbClr val="000000"/>
                </a:solidFill>
                <a:latin typeface="Segoe UI" pitchFamily="34" charset="0"/>
                <a:ea typeface="Segoe UI" pitchFamily="34" charset="0"/>
                <a:cs typeface="Segoe UI" pitchFamily="34" charset="0"/>
                <a:sym typeface="Arial" charset="0"/>
              </a:rPr>
              <a:t>th</a:t>
            </a:r>
            <a:r>
              <a:rPr lang="en-US" sz="1000" dirty="0">
                <a:solidFill>
                  <a:srgbClr val="000000"/>
                </a:solidFill>
                <a:latin typeface="Segoe UI" pitchFamily="34" charset="0"/>
                <a:ea typeface="Segoe UI" pitchFamily="34" charset="0"/>
                <a:cs typeface="Segoe UI" pitchFamily="34" charset="0"/>
                <a:sym typeface="Arial" charset="0"/>
              </a:rPr>
              <a:t> century the area dedicated to driving and parking was about 20 percent.  </a:t>
            </a:r>
          </a:p>
          <a:p>
            <a:pPr marL="170643" indent="-170643">
              <a:buFontTx/>
              <a:buChar char="-"/>
              <a:defRPr/>
            </a:pPr>
            <a:endParaRPr lang="en-US" sz="1000" dirty="0">
              <a:solidFill>
                <a:srgbClr val="000000"/>
              </a:solidFill>
              <a:latin typeface="Segoe UI" pitchFamily="34" charset="0"/>
              <a:ea typeface="Segoe UI" pitchFamily="34" charset="0"/>
              <a:cs typeface="Segoe UI" pitchFamily="34" charset="0"/>
              <a:sym typeface="Arial" charset="0"/>
            </a:endParaRPr>
          </a:p>
          <a:p>
            <a:pPr marL="170643" indent="-170643">
              <a:buFontTx/>
              <a:buChar char="-"/>
              <a:defRPr/>
            </a:pPr>
            <a:r>
              <a:rPr lang="en-US" sz="1000" dirty="0">
                <a:solidFill>
                  <a:srgbClr val="000000"/>
                </a:solidFill>
                <a:latin typeface="Segoe UI" pitchFamily="34" charset="0"/>
                <a:ea typeface="Segoe UI" pitchFamily="34" charset="0"/>
                <a:cs typeface="Segoe UI" pitchFamily="34" charset="0"/>
                <a:sym typeface="Arial" charset="0"/>
              </a:rPr>
              <a:t>This increased to about 40 percent by the early 21</a:t>
            </a:r>
            <a:r>
              <a:rPr lang="en-US" sz="1000" baseline="30000" dirty="0">
                <a:solidFill>
                  <a:srgbClr val="000000"/>
                </a:solidFill>
                <a:latin typeface="Segoe UI" pitchFamily="34" charset="0"/>
                <a:ea typeface="Segoe UI" pitchFamily="34" charset="0"/>
                <a:cs typeface="Segoe UI" pitchFamily="34" charset="0"/>
                <a:sym typeface="Arial" charset="0"/>
              </a:rPr>
              <a:t>st</a:t>
            </a:r>
            <a:r>
              <a:rPr lang="en-US" sz="1000" dirty="0">
                <a:solidFill>
                  <a:srgbClr val="000000"/>
                </a:solidFill>
                <a:latin typeface="Segoe UI" pitchFamily="34" charset="0"/>
                <a:ea typeface="Segoe UI" pitchFamily="34" charset="0"/>
                <a:cs typeface="Segoe UI" pitchFamily="34" charset="0"/>
                <a:sym typeface="Arial" charset="0"/>
              </a:rPr>
              <a:t> century.  Between these two centuries, street metrics and zoning both contributed to regulations that dictated more space for automobiles.  In fact, during this time we standardized road design standards, parking standards, invited the auto into our homes, gave it its own room (called the garage) and specified the amount of space to preserve for it.  Didn’t do this for the humans by the way..</a:t>
            </a:r>
          </a:p>
          <a:p>
            <a:pPr marL="170643" indent="-170643">
              <a:buFontTx/>
              <a:buChar char="-"/>
              <a:defRPr/>
            </a:pPr>
            <a:endParaRPr lang="en-US" sz="1000" dirty="0">
              <a:solidFill>
                <a:srgbClr val="000000"/>
              </a:solidFill>
              <a:latin typeface="Segoe UI" pitchFamily="34" charset="0"/>
              <a:ea typeface="Segoe UI" pitchFamily="34" charset="0"/>
              <a:cs typeface="Segoe UI" pitchFamily="34" charset="0"/>
              <a:sym typeface="Arial" charset="0"/>
            </a:endParaRPr>
          </a:p>
          <a:p>
            <a:pPr eaLnBrk="1" hangingPunct="1">
              <a:defRPr/>
            </a:pPr>
            <a:endParaRPr lang="en-US" dirty="0" smtClean="0"/>
          </a:p>
        </p:txBody>
      </p:sp>
    </p:spTree>
    <p:extLst>
      <p:ext uri="{BB962C8B-B14F-4D97-AF65-F5344CB8AC3E}">
        <p14:creationId xmlns:p14="http://schemas.microsoft.com/office/powerpoint/2010/main" val="376422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extLst/>
          </a:lstStyle>
          <a:p>
            <a:pPr algn="ctr" fontAlgn="auto">
              <a:spcAft>
                <a:spcPts val="0"/>
              </a:spcAft>
              <a:defRPr/>
            </a:pPr>
            <a:endParaRPr lang="en-US" sz="3200" i="1" kern="0" dirty="0">
              <a:latin typeface="Calibri" pitchFamily="34" charset="0"/>
              <a:ea typeface="+mj-ea"/>
              <a:cs typeface="Calibri" pitchFamily="34" charset="0"/>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4" name="Rectangle 7"/>
          <p:cNvSpPr>
            <a:spLocks noGrp="1"/>
          </p:cNvSpPr>
          <p:nvPr>
            <p:ph type="title"/>
          </p:nvPr>
        </p:nvSpPr>
        <p:spPr>
          <a:xfrm>
            <a:off x="228601" y="3962400"/>
            <a:ext cx="8298485" cy="1066800"/>
          </a:xfrm>
        </p:spPr>
        <p:txBody>
          <a:bodyPr bIns="0"/>
          <a:lstStyle>
            <a:lvl1pPr algn="r">
              <a:defRPr lang="en-US" dirty="0">
                <a:latin typeface="Calibri" pitchFamily="34" charset="0"/>
                <a:cs typeface="Calibri" pitchFamily="34" charset="0"/>
              </a:defRPr>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Calibri" pitchFamily="34" charset="0"/>
                <a:ea typeface="+mn-ea"/>
                <a:cs typeface="Calibri" pitchFamily="34" charset="0"/>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a:defRPr>
                <a:latin typeface="Calibri" pitchFamily="34" charset="0"/>
                <a:cs typeface="Calibri" pitchFamily="34" charset="0"/>
              </a:defRPr>
            </a:lvl1pPr>
            <a:extLst/>
          </a:lstStyle>
          <a:p>
            <a:pPr lvl="0"/>
            <a:r>
              <a:rPr lang="en-US" noProof="0" smtClean="0"/>
              <a:t>Click icon to add picture</a:t>
            </a:r>
            <a:endParaRPr lang="en-US" noProof="0" dirty="0"/>
          </a:p>
        </p:txBody>
      </p:sp>
      <p:sp>
        <p:nvSpPr>
          <p:cNvPr id="8" name="Rectangle 7"/>
          <p:cNvSpPr>
            <a:spLocks noGrp="1"/>
          </p:cNvSpPr>
          <p:nvPr>
            <p:ph type="dt" sz="half" idx="12"/>
          </p:nvPr>
        </p:nvSpPr>
        <p:spPr/>
        <p:txBody>
          <a:bodyPr/>
          <a:lstStyle>
            <a:lvl1pPr>
              <a:defRPr>
                <a:latin typeface="Calibri" pitchFamily="34" charset="0"/>
                <a:cs typeface="Calibri" pitchFamily="34" charset="0"/>
              </a:defRPr>
            </a:lvl1pPr>
            <a:extLst/>
          </a:lstStyle>
          <a:p>
            <a:pPr>
              <a:defRPr/>
            </a:pPr>
            <a:fld id="{A87089E9-32CB-45E4-8CBD-AF7D3D684480}" type="datetimeFigureOut">
              <a:rPr lang="en-US"/>
              <a:pPr>
                <a:defRPr/>
              </a:pPr>
              <a:t>5/28/2015</a:t>
            </a:fld>
            <a:endParaRPr lang="en-US"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5"/>
          </p:nvPr>
        </p:nvSpPr>
        <p:spPr/>
        <p:txBody>
          <a:bodyPr/>
          <a:lstStyle>
            <a:lvl1pPr>
              <a:defRPr/>
            </a:lvl1pPr>
          </a:lstStyle>
          <a:p>
            <a:pPr>
              <a:defRPr/>
            </a:pPr>
            <a:fld id="{EE5B1315-EE70-4230-9DBE-DE33C78B7557}" type="datetimeFigureOut">
              <a:rPr lang="en-US"/>
              <a:pPr>
                <a:defRPr/>
              </a:pPr>
              <a:t>5/28/2015</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a:p>
        </p:txBody>
      </p:sp>
      <p:sp>
        <p:nvSpPr>
          <p:cNvPr id="8" name="Rectangle 16"/>
          <p:cNvSpPr>
            <a:spLocks noGrp="1"/>
          </p:cNvSpPr>
          <p:nvPr>
            <p:ph type="sldNum" sz="quarter" idx="17"/>
          </p:nvPr>
        </p:nvSpPr>
        <p:spPr/>
        <p:txBody>
          <a:bodyPr/>
          <a:lstStyle>
            <a:lvl1pPr>
              <a:defRPr/>
            </a:lvl1pPr>
          </a:lstStyle>
          <a:p>
            <a:pPr>
              <a:defRPr/>
            </a:pPr>
            <a:fld id="{50AB5424-2BFC-4CEC-9E24-07BC646974CF}" type="slidenum">
              <a:rPr lang="en-US"/>
              <a:pPr>
                <a:defRPr/>
              </a:pPr>
              <a:t>‹#›</a:t>
            </a:fld>
            <a:endParaRPr lang="en-US" dirty="0"/>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5" name="Rectangle 3"/>
          <p:cNvSpPr>
            <a:spLocks noGrp="1"/>
          </p:cNvSpPr>
          <p:nvPr>
            <p:ph type="dt" sz="half" idx="14"/>
          </p:nvPr>
        </p:nvSpPr>
        <p:spPr/>
        <p:txBody>
          <a:bodyPr/>
          <a:lstStyle>
            <a:lvl1pPr>
              <a:defRPr/>
            </a:lvl1pPr>
          </a:lstStyle>
          <a:p>
            <a:pPr>
              <a:defRPr/>
            </a:pPr>
            <a:fld id="{03AD61C6-B8F1-4A71-AB23-CB50A8B8D46E}" type="datetimeFigureOut">
              <a:rPr lang="en-US"/>
              <a:pPr>
                <a:defRPr/>
              </a:pPr>
              <a:t>5/28/2015</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E7CBE16A-2CDA-4F47-BD5A-C2F13A502C68}" type="slidenum">
              <a:rPr lang="en-US"/>
              <a:pPr>
                <a:defRPr/>
              </a:pPr>
              <a:t>‹#›</a:t>
            </a:fld>
            <a:endParaRPr lang="en-US" dirty="0"/>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smtClean="0"/>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smtClean="0"/>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smtClean="0"/>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smtClean="0"/>
              <a:t>Click to edit Master text styles</a:t>
            </a:r>
          </a:p>
        </p:txBody>
      </p:sp>
      <p:sp>
        <p:nvSpPr>
          <p:cNvPr id="11" name="Rectangle 3"/>
          <p:cNvSpPr>
            <a:spLocks noGrp="1"/>
          </p:cNvSpPr>
          <p:nvPr>
            <p:ph type="dt" sz="half" idx="31"/>
          </p:nvPr>
        </p:nvSpPr>
        <p:spPr/>
        <p:txBody>
          <a:bodyPr/>
          <a:lstStyle>
            <a:lvl1pPr>
              <a:defRPr/>
            </a:lvl1pPr>
          </a:lstStyle>
          <a:p>
            <a:pPr>
              <a:defRPr/>
            </a:pPr>
            <a:fld id="{5D3316EC-01AB-48D0-B119-006693DA2F00}" type="datetimeFigureOut">
              <a:rPr lang="en-US"/>
              <a:pPr>
                <a:defRPr/>
              </a:pPr>
              <a:t>5/28/2015</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a:p>
        </p:txBody>
      </p:sp>
      <p:sp>
        <p:nvSpPr>
          <p:cNvPr id="15" name="Rectangle 16"/>
          <p:cNvSpPr>
            <a:spLocks noGrp="1"/>
          </p:cNvSpPr>
          <p:nvPr>
            <p:ph type="sldNum" sz="quarter" idx="33"/>
          </p:nvPr>
        </p:nvSpPr>
        <p:spPr/>
        <p:txBody>
          <a:bodyPr/>
          <a:lstStyle>
            <a:lvl1pPr>
              <a:defRPr/>
            </a:lvl1pPr>
          </a:lstStyle>
          <a:p>
            <a:pPr>
              <a:defRPr/>
            </a:pPr>
            <a:fld id="{15D9C5D0-3A74-4837-B643-E30F7ED711CB}" type="slidenum">
              <a:rPr lang="en-US"/>
              <a:pPr>
                <a:defRPr/>
              </a:pPr>
              <a:t>‹#›</a:t>
            </a:fld>
            <a:endParaRPr lang="en-US" dirty="0"/>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smtClean="0"/>
              <a:t>Click to edit Master text styles</a:t>
            </a:r>
          </a:p>
        </p:txBody>
      </p:sp>
      <p:sp>
        <p:nvSpPr>
          <p:cNvPr id="10" name="Rectangle 3"/>
          <p:cNvSpPr>
            <a:spLocks noGrp="1"/>
          </p:cNvSpPr>
          <p:nvPr>
            <p:ph type="dt" sz="half" idx="25"/>
          </p:nvPr>
        </p:nvSpPr>
        <p:spPr/>
        <p:txBody>
          <a:bodyPr/>
          <a:lstStyle>
            <a:lvl1pPr>
              <a:defRPr/>
            </a:lvl1pPr>
          </a:lstStyle>
          <a:p>
            <a:pPr>
              <a:defRPr/>
            </a:pPr>
            <a:fld id="{EC818E0F-10F1-4AA8-93E9-C7D3A0D23334}" type="datetimeFigureOut">
              <a:rPr lang="en-US"/>
              <a:pPr>
                <a:defRPr/>
              </a:pPr>
              <a:t>5/28/2015</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a:p>
        </p:txBody>
      </p:sp>
      <p:sp>
        <p:nvSpPr>
          <p:cNvPr id="12" name="Rectangle 16"/>
          <p:cNvSpPr>
            <a:spLocks noGrp="1"/>
          </p:cNvSpPr>
          <p:nvPr>
            <p:ph type="sldNum" sz="quarter" idx="27"/>
          </p:nvPr>
        </p:nvSpPr>
        <p:spPr/>
        <p:txBody>
          <a:bodyPr/>
          <a:lstStyle>
            <a:lvl1pPr>
              <a:defRPr/>
            </a:lvl1pPr>
          </a:lstStyle>
          <a:p>
            <a:pPr>
              <a:defRPr/>
            </a:pPr>
            <a:fld id="{E08DCF77-3714-43E9-A878-C0357889AAF9}" type="slidenum">
              <a:rPr lang="en-US"/>
              <a:pPr>
                <a:defRPr/>
              </a:pPr>
              <a:t>‹#›</a:t>
            </a:fld>
            <a:endParaRPr lang="en-US" dirty="0"/>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smtClean="0"/>
              <a:t>Click to edit Master text styles</a:t>
            </a:r>
          </a:p>
        </p:txBody>
      </p:sp>
      <p:sp>
        <p:nvSpPr>
          <p:cNvPr id="8" name="Rectangle 3"/>
          <p:cNvSpPr>
            <a:spLocks noGrp="1"/>
          </p:cNvSpPr>
          <p:nvPr>
            <p:ph type="dt" sz="half" idx="33"/>
          </p:nvPr>
        </p:nvSpPr>
        <p:spPr/>
        <p:txBody>
          <a:bodyPr/>
          <a:lstStyle>
            <a:lvl1pPr>
              <a:defRPr/>
            </a:lvl1pPr>
          </a:lstStyle>
          <a:p>
            <a:pPr>
              <a:defRPr/>
            </a:pPr>
            <a:fld id="{A81E08F0-A6DD-4112-8A74-35D61286EB7C}" type="datetimeFigureOut">
              <a:rPr lang="en-US"/>
              <a:pPr>
                <a:defRPr/>
              </a:pPr>
              <a:t>5/28/2015</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a:p>
        </p:txBody>
      </p:sp>
      <p:sp>
        <p:nvSpPr>
          <p:cNvPr id="10" name="Rectangle 16"/>
          <p:cNvSpPr>
            <a:spLocks noGrp="1"/>
          </p:cNvSpPr>
          <p:nvPr>
            <p:ph type="sldNum" sz="quarter" idx="35"/>
          </p:nvPr>
        </p:nvSpPr>
        <p:spPr/>
        <p:txBody>
          <a:bodyPr/>
          <a:lstStyle>
            <a:lvl1pPr>
              <a:defRPr/>
            </a:lvl1pPr>
          </a:lstStyle>
          <a:p>
            <a:pPr>
              <a:defRPr/>
            </a:pPr>
            <a:fld id="{F4EB503B-371F-423D-88ED-6D8751F220A6}" type="slidenum">
              <a:rPr lang="en-US"/>
              <a:pPr>
                <a:defRPr/>
              </a:pPr>
              <a:t>‹#›</a:t>
            </a:fld>
            <a:endParaRPr lang="en-US" dirty="0"/>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3"/>
          <p:cNvSpPr>
            <a:spLocks noGrp="1"/>
          </p:cNvSpPr>
          <p:nvPr>
            <p:ph type="dt" sz="half" idx="24"/>
          </p:nvPr>
        </p:nvSpPr>
        <p:spPr/>
        <p:txBody>
          <a:bodyPr/>
          <a:lstStyle>
            <a:lvl1pPr>
              <a:defRPr/>
            </a:lvl1pPr>
          </a:lstStyle>
          <a:p>
            <a:pPr>
              <a:defRPr/>
            </a:pPr>
            <a:fld id="{74F228B6-374F-4258-8DAC-712B6C584216}" type="datetimeFigureOut">
              <a:rPr lang="en-US"/>
              <a:pPr>
                <a:defRPr/>
              </a:pPr>
              <a:t>5/28/2015</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a:p>
        </p:txBody>
      </p:sp>
      <p:sp>
        <p:nvSpPr>
          <p:cNvPr id="9" name="Rectangle 16"/>
          <p:cNvSpPr>
            <a:spLocks noGrp="1"/>
          </p:cNvSpPr>
          <p:nvPr>
            <p:ph type="sldNum" sz="quarter" idx="26"/>
          </p:nvPr>
        </p:nvSpPr>
        <p:spPr/>
        <p:txBody>
          <a:bodyPr/>
          <a:lstStyle>
            <a:lvl1pPr>
              <a:defRPr/>
            </a:lvl1pPr>
          </a:lstStyle>
          <a:p>
            <a:pPr>
              <a:defRPr/>
            </a:pPr>
            <a:fld id="{7A848502-2E71-4418-8595-61AB4C4ADF4B}" type="slidenum">
              <a:rPr lang="en-US"/>
              <a:pPr>
                <a:defRPr/>
              </a:pPr>
              <a:t>‹#›</a:t>
            </a:fld>
            <a:endParaRPr lang="en-US" dirty="0"/>
          </a:p>
        </p:txBody>
      </p:sp>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3"/>
          <p:cNvSpPr>
            <a:spLocks noGrp="1"/>
          </p:cNvSpPr>
          <p:nvPr>
            <p:ph type="dt" sz="half" idx="29"/>
          </p:nvPr>
        </p:nvSpPr>
        <p:spPr/>
        <p:txBody>
          <a:bodyPr/>
          <a:lstStyle>
            <a:lvl1pPr>
              <a:defRPr/>
            </a:lvl1pPr>
          </a:lstStyle>
          <a:p>
            <a:pPr>
              <a:defRPr/>
            </a:pPr>
            <a:fld id="{48819E2C-28B5-40E5-8707-25313BB28590}" type="datetimeFigureOut">
              <a:rPr lang="en-US"/>
              <a:pPr>
                <a:defRPr/>
              </a:pPr>
              <a:t>5/28/2015</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a:p>
        </p:txBody>
      </p:sp>
      <p:sp>
        <p:nvSpPr>
          <p:cNvPr id="10" name="Rectangle 16"/>
          <p:cNvSpPr>
            <a:spLocks noGrp="1"/>
          </p:cNvSpPr>
          <p:nvPr>
            <p:ph type="sldNum" sz="quarter" idx="31"/>
          </p:nvPr>
        </p:nvSpPr>
        <p:spPr/>
        <p:txBody>
          <a:bodyPr/>
          <a:lstStyle>
            <a:lvl1pPr>
              <a:defRPr/>
            </a:lvl1pPr>
          </a:lstStyle>
          <a:p>
            <a:pPr>
              <a:defRPr/>
            </a:pPr>
            <a:fld id="{6061107F-5C45-42A7-8317-CEF0F05C46DA}" type="slidenum">
              <a:rPr lang="en-US"/>
              <a:pPr>
                <a:defRPr/>
              </a:pPr>
              <a:t>‹#›</a:t>
            </a:fld>
            <a:endParaRPr lang="en-US" dirty="0"/>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3"/>
          <p:cNvSpPr>
            <a:spLocks noGrp="1"/>
          </p:cNvSpPr>
          <p:nvPr>
            <p:ph type="dt" sz="half" idx="31"/>
          </p:nvPr>
        </p:nvSpPr>
        <p:spPr/>
        <p:txBody>
          <a:bodyPr/>
          <a:lstStyle>
            <a:lvl1pPr>
              <a:defRPr/>
            </a:lvl1pPr>
          </a:lstStyle>
          <a:p>
            <a:pPr>
              <a:defRPr/>
            </a:pPr>
            <a:fld id="{0AF9CC9A-0646-4A6D-A31D-801F6DC46C86}" type="datetimeFigureOut">
              <a:rPr lang="en-US"/>
              <a:pPr>
                <a:defRPr/>
              </a:pPr>
              <a:t>5/28/2015</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a:p>
        </p:txBody>
      </p:sp>
      <p:sp>
        <p:nvSpPr>
          <p:cNvPr id="9" name="Rectangle 16"/>
          <p:cNvSpPr>
            <a:spLocks noGrp="1"/>
          </p:cNvSpPr>
          <p:nvPr>
            <p:ph type="sldNum" sz="quarter" idx="33"/>
          </p:nvPr>
        </p:nvSpPr>
        <p:spPr/>
        <p:txBody>
          <a:bodyPr/>
          <a:lstStyle>
            <a:lvl1pPr>
              <a:defRPr/>
            </a:lvl1pPr>
          </a:lstStyle>
          <a:p>
            <a:pPr>
              <a:defRPr/>
            </a:pPr>
            <a:fld id="{0D6EE29A-64D7-4D0F-BFD2-483A446A71CC}" type="slidenum">
              <a:rPr lang="en-US"/>
              <a:pPr>
                <a:defRPr/>
              </a:pPr>
              <a:t>‹#›</a:t>
            </a:fld>
            <a:endParaRPr lang="en-US" dirty="0"/>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16"/>
          </p:nvPr>
        </p:nvSpPr>
        <p:spPr/>
        <p:txBody>
          <a:bodyPr/>
          <a:lstStyle>
            <a:lvl1pPr>
              <a:defRPr/>
            </a:lvl1pPr>
          </a:lstStyle>
          <a:p>
            <a:pPr>
              <a:defRPr/>
            </a:pPr>
            <a:fld id="{4FDD4A2D-B176-464C-AEA5-250665AA2026}" type="datetimeFigureOut">
              <a:rPr lang="en-US"/>
              <a:pPr>
                <a:defRPr/>
              </a:pPr>
              <a:t>5/28/2015</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EF78DC8C-4CFE-4450-8CEE-83E5EEDE5E19}" type="slidenum">
              <a:rPr lang="en-US"/>
              <a:pPr>
                <a:defRPr/>
              </a:pPr>
              <a:t>‹#›</a:t>
            </a:fld>
            <a:endParaRPr lang="en-US" dirty="0"/>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9" name="Rectangle 3"/>
          <p:cNvSpPr>
            <a:spLocks noGrp="1"/>
          </p:cNvSpPr>
          <p:nvPr>
            <p:ph type="dt" sz="half" idx="17"/>
          </p:nvPr>
        </p:nvSpPr>
        <p:spPr/>
        <p:txBody>
          <a:bodyPr/>
          <a:lstStyle>
            <a:lvl1pPr>
              <a:defRPr/>
            </a:lvl1pPr>
          </a:lstStyle>
          <a:p>
            <a:pPr>
              <a:defRPr/>
            </a:pPr>
            <a:fld id="{D580891C-7747-43B2-BCD9-A750785921E0}" type="datetimeFigureOut">
              <a:rPr lang="en-US"/>
              <a:pPr>
                <a:defRPr/>
              </a:pPr>
              <a:t>5/28/2015</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a:p>
        </p:txBody>
      </p:sp>
      <p:sp>
        <p:nvSpPr>
          <p:cNvPr id="11" name="Rectangle 16"/>
          <p:cNvSpPr>
            <a:spLocks noGrp="1"/>
          </p:cNvSpPr>
          <p:nvPr>
            <p:ph type="sldNum" sz="quarter" idx="19"/>
          </p:nvPr>
        </p:nvSpPr>
        <p:spPr/>
        <p:txBody>
          <a:bodyPr/>
          <a:lstStyle>
            <a:lvl1pPr>
              <a:defRPr/>
            </a:lvl1pPr>
          </a:lstStyle>
          <a:p>
            <a:pPr>
              <a:defRPr/>
            </a:pPr>
            <a:fld id="{C2F87F8E-919E-42FC-837F-2E9A8B3C3C07}" type="slidenum">
              <a:rPr lang="en-US"/>
              <a:pPr>
                <a:defRPr/>
              </a:pPr>
              <a:t>‹#›</a:t>
            </a:fld>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271B5253-B891-4AE9-AB2A-2374FA2B4BFC}" type="datetimeFigureOut">
              <a:rPr lang="en-US"/>
              <a:pPr>
                <a:defRPr/>
              </a:pPr>
              <a:t>5/28/2015</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2A42D821-2B49-440B-A9AB-61DE04B722F7}" type="slidenum">
              <a:rPr lang="en-US"/>
              <a:pPr>
                <a:defRPr/>
              </a:pPr>
              <a:t>‹#›</a:t>
            </a:fld>
            <a:endParaRPr lang="en-US" dirty="0"/>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smtClean="0"/>
              <a:t>Click to edit Master text styles</a:t>
            </a:r>
          </a:p>
        </p:txBody>
      </p:sp>
      <p:sp>
        <p:nvSpPr>
          <p:cNvPr id="5" name="Rectangle 3"/>
          <p:cNvSpPr>
            <a:spLocks noGrp="1"/>
          </p:cNvSpPr>
          <p:nvPr>
            <p:ph type="dt" sz="half" idx="31"/>
          </p:nvPr>
        </p:nvSpPr>
        <p:spPr/>
        <p:txBody>
          <a:bodyPr/>
          <a:lstStyle>
            <a:lvl1pPr>
              <a:defRPr/>
            </a:lvl1pPr>
          </a:lstStyle>
          <a:p>
            <a:pPr>
              <a:defRPr/>
            </a:pPr>
            <a:fld id="{9C953251-D72A-4472-AC92-75A8E9D09340}" type="datetimeFigureOut">
              <a:rPr lang="en-US"/>
              <a:pPr>
                <a:defRPr/>
              </a:pPr>
              <a:t>5/28/2015</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a:p>
        </p:txBody>
      </p:sp>
      <p:sp>
        <p:nvSpPr>
          <p:cNvPr id="7" name="Rectangle 16"/>
          <p:cNvSpPr>
            <a:spLocks noGrp="1"/>
          </p:cNvSpPr>
          <p:nvPr>
            <p:ph type="sldNum" sz="quarter" idx="33"/>
          </p:nvPr>
        </p:nvSpPr>
        <p:spPr/>
        <p:txBody>
          <a:bodyPr/>
          <a:lstStyle>
            <a:lvl1pPr>
              <a:defRPr/>
            </a:lvl1pPr>
          </a:lstStyle>
          <a:p>
            <a:pPr>
              <a:defRPr/>
            </a:pPr>
            <a:fld id="{7EDE5BF8-0DF4-4C0A-BEB9-1A40520691F3}" type="slidenum">
              <a:rPr lang="en-US"/>
              <a:pPr>
                <a:defRPr/>
              </a:pPr>
              <a:t>‹#›</a:t>
            </a:fld>
            <a:endParaRPr lang="en-US" dirty="0"/>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4" name="Rectangle 3"/>
          <p:cNvSpPr>
            <a:spLocks noGrp="1"/>
          </p:cNvSpPr>
          <p:nvPr>
            <p:ph type="dt" sz="half" idx="10"/>
          </p:nvPr>
        </p:nvSpPr>
        <p:spPr/>
        <p:txBody>
          <a:bodyPr/>
          <a:lstStyle>
            <a:lvl1pPr>
              <a:defRPr/>
            </a:lvl1pPr>
          </a:lstStyle>
          <a:p>
            <a:pPr>
              <a:defRPr/>
            </a:pPr>
            <a:fld id="{77121D32-EC4D-4FBD-967B-CC492E3CCE52}" type="datetimeFigureOut">
              <a:rPr lang="en-US"/>
              <a:pPr>
                <a:defRPr/>
              </a:pPr>
              <a:t>5/28/2015</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a:p>
        </p:txBody>
      </p:sp>
      <p:sp>
        <p:nvSpPr>
          <p:cNvPr id="6" name="Rectangle 16"/>
          <p:cNvSpPr>
            <a:spLocks noGrp="1"/>
          </p:cNvSpPr>
          <p:nvPr>
            <p:ph type="sldNum" sz="quarter" idx="12"/>
          </p:nvPr>
        </p:nvSpPr>
        <p:spPr/>
        <p:txBody>
          <a:bodyPr/>
          <a:lstStyle>
            <a:lvl1pPr>
              <a:defRPr/>
            </a:lvl1pPr>
          </a:lstStyle>
          <a:p>
            <a:pPr>
              <a:defRPr/>
            </a:pPr>
            <a:fld id="{BD264FC1-7115-4DD3-A63E-FD1479F07F6E}" type="slidenum">
              <a:rPr lang="en-US"/>
              <a:pPr>
                <a:defRPr/>
              </a:pPr>
              <a:t>‹#›</a:t>
            </a:fld>
            <a:endParaRPr lang="en-US" dirty="0"/>
          </a:p>
        </p:txBody>
      </p:sp>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none"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7121D32-EC4D-4FBD-967B-CC492E3CCE52}" type="datetimeFigureOut">
              <a:rPr lang="en-US" smtClean="0"/>
              <a:pPr>
                <a:defRPr/>
              </a:pPr>
              <a:t>5/28/2015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264FC1-7115-4DD3-A63E-FD1479F07F6E}" type="slidenum">
              <a:rPr lang="en-US" smtClean="0"/>
              <a:pPr>
                <a:defRPr/>
              </a:pPr>
              <a:t>‹#›</a:t>
            </a:fld>
            <a:endParaRPr lang="en-US" dirty="0"/>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8" name="Slide Number Placeholder 7"/>
          <p:cNvSpPr>
            <a:spLocks noGrp="1"/>
          </p:cNvSpPr>
          <p:nvPr>
            <p:ph type="sldNum" sz="quarter" idx="11"/>
          </p:nvPr>
        </p:nvSpPr>
        <p:spPr/>
        <p:txBody>
          <a:bodyPr/>
          <a:lstStyle/>
          <a:p>
            <a:pPr>
              <a:defRPr/>
            </a:pPr>
            <a:fld id="{7ED6A289-4851-4865-BD16-4DA5BCCA73D7}"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7BB6B-EE1B-48FB-8575-0D55C373DE88}" type="datetimeFigureOut">
              <a:rPr lang="en-US" smtClean="0"/>
              <a:pPr/>
              <a:t>5/28/2015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217772D-1717-49D8-97AD-9009AD0EF504}" type="datetimeFigureOut">
              <a:rPr lang="en-US"/>
              <a:pPr>
                <a:defRPr/>
              </a:pPr>
              <a:t>5/28/2015</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B93BC682-2AF3-4435-887C-AA09D3DD9DA0}" type="slidenum">
              <a:rPr lang="en-US"/>
              <a:pPr>
                <a:defRPr/>
              </a:pPr>
              <a:t>‹#›</a:t>
            </a:fld>
            <a:endParaRPr lang="en-US" dirty="0"/>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56448" y="6422064"/>
            <a:ext cx="762000" cy="365125"/>
          </a:xfrm>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fld id="{6C1003B8-027B-47E0-BD61-C342350A7DE8}" type="datetimeFigureOut">
              <a:rPr lang="en-US" smtClean="0"/>
              <a:pPr>
                <a:defRPr/>
              </a:pPr>
              <a:t>5/28/2015</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C1003B8-027B-47E0-BD61-C342350A7DE8}" type="datetimeFigureOut">
              <a:rPr lang="en-US" smtClean="0"/>
              <a:pPr>
                <a:defRPr/>
              </a:pPr>
              <a:t>5/28/2015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D6A289-4851-4865-BD16-4DA5BCCA73D7}" type="slidenum">
              <a:rPr lang="en-US" smtClean="0"/>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4" name="Rectangle 7"/>
          <p:cNvSpPr>
            <a:spLocks noGrp="1"/>
          </p:cNvSpPr>
          <p:nvPr>
            <p:ph type="title"/>
          </p:nvPr>
        </p:nvSpPr>
        <p:spPr>
          <a:xfrm>
            <a:off x="228601" y="3962400"/>
            <a:ext cx="8298485" cy="1066800"/>
          </a:xfrm>
        </p:spPr>
        <p:txBody>
          <a:bodyPr bIns="0"/>
          <a:lstStyle>
            <a:lvl1pPr algn="r">
              <a:defRPr lang="en-US" dirty="0">
                <a:latin typeface="Calibri" pitchFamily="34" charset="0"/>
                <a:cs typeface="Calibri" pitchFamily="34" charset="0"/>
              </a:defRPr>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Calibri" pitchFamily="34" charset="0"/>
                <a:ea typeface="+mn-ea"/>
                <a:cs typeface="Calibri" pitchFamily="34" charset="0"/>
              </a:defRPr>
            </a:lvl1pPr>
            <a:extLst/>
          </a:lstStyle>
          <a:p>
            <a:pPr lvl="0"/>
            <a:r>
              <a:rPr lang="en-US" smtClean="0"/>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a:defRPr>
                <a:latin typeface="Calibri" pitchFamily="34" charset="0"/>
                <a:cs typeface="Calibri" pitchFamily="34" charset="0"/>
              </a:defRPr>
            </a:lvl1pPr>
            <a:extLst/>
          </a:lstStyle>
          <a:p>
            <a:pPr lvl="0"/>
            <a:r>
              <a:rPr lang="en-US" noProof="0" smtClean="0"/>
              <a:t>Click icon to add picture</a:t>
            </a:r>
            <a:endParaRPr lang="en-US" noProof="0" dirty="0"/>
          </a:p>
        </p:txBody>
      </p:sp>
      <p:sp>
        <p:nvSpPr>
          <p:cNvPr id="8" name="Rectangle 7"/>
          <p:cNvSpPr>
            <a:spLocks noGrp="1"/>
          </p:cNvSpPr>
          <p:nvPr>
            <p:ph type="dt" sz="half" idx="12"/>
          </p:nvPr>
        </p:nvSpPr>
        <p:spPr/>
        <p:txBody>
          <a:bodyPr/>
          <a:lstStyle>
            <a:lvl1pPr>
              <a:defRPr>
                <a:latin typeface="Calibri" pitchFamily="34" charset="0"/>
                <a:cs typeface="Calibri" pitchFamily="34" charset="0"/>
              </a:defRPr>
            </a:lvl1pPr>
            <a:extLst/>
          </a:lstStyle>
          <a:p>
            <a:pPr>
              <a:defRPr/>
            </a:pPr>
            <a:fld id="{A87089E9-32CB-45E4-8CBD-AF7D3D684480}" type="datetimeFigureOut">
              <a:rPr lang="en-US"/>
              <a:pPr>
                <a:defRPr/>
              </a:pPr>
              <a:t>5/28/2015</a:t>
            </a:fld>
            <a:endParaRPr lang="en-US" dirty="0"/>
          </a:p>
        </p:txBody>
      </p:sp>
    </p:spTree>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217772D-1717-49D8-97AD-9009AD0EF504}" type="datetimeFigureOut">
              <a:rPr lang="en-US"/>
              <a:pPr>
                <a:defRPr/>
              </a:pPr>
              <a:t>5/28/2015</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a:p>
        </p:txBody>
      </p:sp>
      <p:sp>
        <p:nvSpPr>
          <p:cNvPr id="6" name="Rectangle 16"/>
          <p:cNvSpPr>
            <a:spLocks noGrp="1"/>
          </p:cNvSpPr>
          <p:nvPr>
            <p:ph type="sldNum" sz="quarter" idx="14"/>
          </p:nvPr>
        </p:nvSpPr>
        <p:spPr/>
        <p:txBody>
          <a:bodyPr/>
          <a:lstStyle>
            <a:lvl1pPr>
              <a:defRPr/>
            </a:lvl1pPr>
          </a:lstStyle>
          <a:p>
            <a:pPr>
              <a:defRPr/>
            </a:pPr>
            <a:fld id="{B93BC682-2AF3-4435-887C-AA09D3DD9DA0}" type="slidenum">
              <a:rPr lang="en-US"/>
              <a:pPr>
                <a:defRPr/>
              </a:pPr>
              <a:t>‹#›</a:t>
            </a:fld>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smtClean="0"/>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smtClean="0"/>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fld id="{1C842BD1-A66D-4C94-9796-0BCBF01EECEA}" type="datetimeFigureOut">
              <a:rPr lang="en-US"/>
              <a:pPr>
                <a:defRPr/>
              </a:pPr>
              <a:t>5/28/2015</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6"/>
          </p:nvPr>
        </p:nvSpPr>
        <p:spPr/>
        <p:txBody>
          <a:bodyPr/>
          <a:lstStyle>
            <a:lvl1pPr>
              <a:defRPr/>
            </a:lvl1pPr>
          </a:lstStyle>
          <a:p>
            <a:pPr>
              <a:defRPr/>
            </a:pPr>
            <a:fld id="{8339B7C9-AAB5-46C9-B485-1429B3624DF6}" type="datetimeFigureOut">
              <a:rPr lang="en-US"/>
              <a:pPr>
                <a:defRPr/>
              </a:pPr>
              <a:t>5/28/2015</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a:p>
        </p:txBody>
      </p:sp>
      <p:sp>
        <p:nvSpPr>
          <p:cNvPr id="8" name="Rectangle 16"/>
          <p:cNvSpPr>
            <a:spLocks noGrp="1"/>
          </p:cNvSpPr>
          <p:nvPr>
            <p:ph type="sldNum" sz="quarter" idx="18"/>
          </p:nvPr>
        </p:nvSpPr>
        <p:spPr/>
        <p:txBody>
          <a:bodyPr/>
          <a:lstStyle>
            <a:lvl1pPr>
              <a:defRPr/>
            </a:lvl1pPr>
          </a:lstStyle>
          <a:p>
            <a:pPr>
              <a:defRPr/>
            </a:pPr>
            <a:fld id="{138CF9ED-11D1-4F84-A676-AE582D654101}" type="slidenum">
              <a:rPr lang="en-US"/>
              <a:pPr>
                <a:defRPr/>
              </a:pPr>
              <a:t>‹#›</a:t>
            </a:fld>
            <a:endParaRPr lang="en-US" dirty="0"/>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3"/>
          <p:cNvSpPr>
            <a:spLocks noGrp="1"/>
          </p:cNvSpPr>
          <p:nvPr>
            <p:ph type="dt" sz="half" idx="18"/>
          </p:nvPr>
        </p:nvSpPr>
        <p:spPr/>
        <p:txBody>
          <a:bodyPr/>
          <a:lstStyle>
            <a:lvl1pPr>
              <a:defRPr/>
            </a:lvl1pPr>
          </a:lstStyle>
          <a:p>
            <a:pPr>
              <a:defRPr/>
            </a:pPr>
            <a:fld id="{5E8B25B2-4431-4CC6-AB8D-A06B617BBAD0}" type="datetimeFigureOut">
              <a:rPr lang="en-US"/>
              <a:pPr>
                <a:defRPr/>
              </a:pPr>
              <a:t>5/28/2015</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a:p>
        </p:txBody>
      </p:sp>
      <p:sp>
        <p:nvSpPr>
          <p:cNvPr id="9" name="Rectangle 16"/>
          <p:cNvSpPr>
            <a:spLocks noGrp="1"/>
          </p:cNvSpPr>
          <p:nvPr>
            <p:ph type="sldNum" sz="quarter" idx="20"/>
          </p:nvPr>
        </p:nvSpPr>
        <p:spPr/>
        <p:txBody>
          <a:bodyPr/>
          <a:lstStyle>
            <a:lvl1pPr>
              <a:defRPr/>
            </a:lvl1pPr>
          </a:lstStyle>
          <a:p>
            <a:pPr>
              <a:defRPr/>
            </a:pPr>
            <a:fld id="{AC2964BD-4C76-4BFF-82E7-9C0FE587ADDF}" type="slidenum">
              <a:rPr lang="en-US"/>
              <a:pPr>
                <a:defRPr/>
              </a:pPr>
              <a:t>‹#›</a:t>
            </a:fld>
            <a:endParaRPr lang="en-US" dirty="0"/>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5" name="Rectangle 3"/>
          <p:cNvSpPr>
            <a:spLocks noGrp="1"/>
          </p:cNvSpPr>
          <p:nvPr>
            <p:ph type="dt" sz="half" idx="14"/>
          </p:nvPr>
        </p:nvSpPr>
        <p:spPr/>
        <p:txBody>
          <a:bodyPr/>
          <a:lstStyle>
            <a:lvl1pPr>
              <a:defRPr/>
            </a:lvl1pPr>
          </a:lstStyle>
          <a:p>
            <a:pPr>
              <a:defRPr/>
            </a:pPr>
            <a:fld id="{7D074FE4-FE0E-47B1-A639-C17B32DD8108}" type="datetimeFigureOut">
              <a:rPr lang="en-US"/>
              <a:pPr>
                <a:defRPr/>
              </a:pPr>
              <a:t>5/28/2015</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a:p>
        </p:txBody>
      </p:sp>
      <p:sp>
        <p:nvSpPr>
          <p:cNvPr id="8" name="Rectangle 16"/>
          <p:cNvSpPr>
            <a:spLocks noGrp="1"/>
          </p:cNvSpPr>
          <p:nvPr>
            <p:ph type="sldNum" sz="quarter" idx="16"/>
          </p:nvPr>
        </p:nvSpPr>
        <p:spPr/>
        <p:txBody>
          <a:bodyPr/>
          <a:lstStyle>
            <a:lvl1pPr>
              <a:defRPr/>
            </a:lvl1pPr>
          </a:lstStyle>
          <a:p>
            <a:pPr>
              <a:defRPr/>
            </a:pPr>
            <a:fld id="{2CB8DCEF-B864-40B4-8451-33989B4EC891}" type="slidenum">
              <a:rPr lang="en-US"/>
              <a:pPr>
                <a:defRPr/>
              </a:pPr>
              <a:t>‹#›</a:t>
            </a:fld>
            <a:endParaRPr lang="en-US" dirty="0"/>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A968E5F-E5F9-4A04-9C99-BDBEE481824B}" type="datetimeFigureOut">
              <a:rPr lang="en-US"/>
              <a:pPr>
                <a:defRPr/>
              </a:pPr>
              <a:t>5/28/2015</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a:p>
        </p:txBody>
      </p:sp>
      <p:sp>
        <p:nvSpPr>
          <p:cNvPr id="10" name="Rectangle 16"/>
          <p:cNvSpPr>
            <a:spLocks noGrp="1"/>
          </p:cNvSpPr>
          <p:nvPr>
            <p:ph type="sldNum" sz="quarter" idx="18"/>
          </p:nvPr>
        </p:nvSpPr>
        <p:spPr/>
        <p:txBody>
          <a:bodyPr/>
          <a:lstStyle>
            <a:lvl1pPr>
              <a:defRPr/>
            </a:lvl1pPr>
          </a:lstStyle>
          <a:p>
            <a:pPr>
              <a:defRPr/>
            </a:pPr>
            <a:fld id="{3E332B10-BF76-4E14-AE84-B4049A44AABD}" type="slidenum">
              <a:rPr lang="en-US"/>
              <a:pPr>
                <a:defRPr/>
              </a:pPr>
              <a:t>‹#›</a:t>
            </a:fld>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2051"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smtClean="0"/>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cs typeface="+mn-cs"/>
              </a:defRPr>
            </a:lvl1pPr>
            <a:extLst/>
          </a:lstStyle>
          <a:p>
            <a:pPr>
              <a:defRPr/>
            </a:pPr>
            <a:fld id="{6C1003B8-027B-47E0-BD61-C342350A7DE8}" type="datetimeFigureOut">
              <a:rPr lang="en-US"/>
              <a:pPr>
                <a:defRPr/>
              </a:pPr>
              <a:t>5/28/2015</a:t>
            </a:fld>
            <a:endParaRPr lang="en-US" dirty="0"/>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cs typeface="+mn-cs"/>
              </a:defRPr>
            </a:lvl1pPr>
            <a:extLst/>
          </a:lstStyle>
          <a:p>
            <a:pPr>
              <a:defRPr/>
            </a:pPr>
            <a:endParaRPr lang="en-US"/>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cs typeface="+mn-cs"/>
              </a:defRPr>
            </a:lvl1pPr>
            <a:extLst/>
          </a:lstStyle>
          <a:p>
            <a:pPr>
              <a:defRPr/>
            </a:pPr>
            <a:fld id="{7ED6A289-4851-4865-BD16-4DA5BCCA73D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9" r:id="rId1"/>
    <p:sldLayoutId id="2147483701" r:id="rId2"/>
    <p:sldLayoutId id="2147483702" r:id="rId3"/>
    <p:sldLayoutId id="2147483720" r:id="rId4"/>
    <p:sldLayoutId id="2147483721"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22" r:id="rId22"/>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fld id="{6C1003B8-027B-47E0-BD61-C342350A7DE8}" type="datetimeFigureOut">
              <a:rPr lang="en-US" smtClean="0"/>
              <a:pPr>
                <a:defRPr/>
              </a:pPr>
              <a:t>5/28/2015</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7ED6A289-4851-4865-BD16-4DA5BCCA73D7}"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7" r:id="rId13"/>
  </p:sldLayoutIdLst>
  <p:transition>
    <p:wipe dir="r"/>
  </p:transition>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notesSlide" Target="../notesSlides/notesSlide15.xml"/><Relationship Id="rId4"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28601" y="3810000"/>
            <a:ext cx="8298485" cy="1066800"/>
          </a:xfrm>
        </p:spPr>
        <p:txBody>
          <a:bodyPr>
            <a:noAutofit/>
          </a:bodyPr>
          <a:lstStyle>
            <a:extLst/>
          </a:lstStyle>
          <a:p>
            <a:pPr eaLnBrk="1" fontAlgn="auto" hangingPunct="1">
              <a:spcAft>
                <a:spcPts val="0"/>
              </a:spcAft>
              <a:defRPr/>
            </a:pPr>
            <a:r>
              <a:rPr sz="4000" b="1" dirty="0" smtClean="0">
                <a:solidFill>
                  <a:srgbClr val="CCFFCC"/>
                </a:solidFill>
                <a:effectLst>
                  <a:outerShdw blurRad="38100" dist="38100" dir="2700000" algn="tl">
                    <a:srgbClr val="000000">
                      <a:alpha val="43137"/>
                    </a:srgbClr>
                  </a:outerShdw>
                </a:effectLst>
                <a:latin typeface="+mj-lt"/>
              </a:rPr>
              <a:t>Is SB 743 an Evolutionary Change</a:t>
            </a:r>
            <a:br>
              <a:rPr sz="4000" b="1" dirty="0" smtClean="0">
                <a:solidFill>
                  <a:srgbClr val="CCFFCC"/>
                </a:solidFill>
                <a:effectLst>
                  <a:outerShdw blurRad="38100" dist="38100" dir="2700000" algn="tl">
                    <a:srgbClr val="000000">
                      <a:alpha val="43137"/>
                    </a:srgbClr>
                  </a:outerShdw>
                </a:effectLst>
                <a:latin typeface="+mj-lt"/>
              </a:rPr>
            </a:br>
            <a:r>
              <a:rPr sz="4000" b="1" dirty="0" smtClean="0">
                <a:solidFill>
                  <a:srgbClr val="CCFFCC"/>
                </a:solidFill>
                <a:effectLst>
                  <a:outerShdw blurRad="38100" dist="38100" dir="2700000" algn="tl">
                    <a:srgbClr val="000000">
                      <a:alpha val="43137"/>
                    </a:srgbClr>
                  </a:outerShdw>
                </a:effectLst>
                <a:latin typeface="+mj-lt"/>
              </a:rPr>
              <a:t>to CEQA Practice?</a:t>
            </a:r>
            <a:r>
              <a:rPr lang="en-US" sz="2800" dirty="0" smtClean="0">
                <a:solidFill>
                  <a:srgbClr val="CCFFCC"/>
                </a:solidFill>
                <a:effectLst>
                  <a:outerShdw blurRad="38100" dist="38100" dir="2700000" algn="tl">
                    <a:srgbClr val="000000">
                      <a:alpha val="43137"/>
                    </a:srgbClr>
                  </a:outerShdw>
                </a:effectLst>
                <a:latin typeface="+mj-lt"/>
              </a:rPr>
              <a:t/>
            </a:r>
            <a:br>
              <a:rPr lang="en-US" sz="2800" dirty="0" smtClean="0">
                <a:solidFill>
                  <a:srgbClr val="CCFFCC"/>
                </a:solidFill>
                <a:effectLst>
                  <a:outerShdw blurRad="38100" dist="38100" dir="2700000" algn="tl">
                    <a:srgbClr val="000000">
                      <a:alpha val="43137"/>
                    </a:srgbClr>
                  </a:outerShdw>
                </a:effectLst>
                <a:latin typeface="+mj-lt"/>
              </a:rPr>
            </a:br>
            <a:r>
              <a:rPr lang="en-US" sz="2800" dirty="0" smtClean="0">
                <a:solidFill>
                  <a:srgbClr val="CCFFCC"/>
                </a:solidFill>
                <a:effectLst>
                  <a:outerShdw blurRad="38100" dist="38100" dir="2700000" algn="tl">
                    <a:srgbClr val="000000">
                      <a:alpha val="43137"/>
                    </a:srgbClr>
                  </a:outerShdw>
                </a:effectLst>
                <a:latin typeface="+mj-lt"/>
              </a:rPr>
              <a:t> </a:t>
            </a:r>
            <a:endParaRPr sz="2800" dirty="0">
              <a:solidFill>
                <a:srgbClr val="CCFFCC"/>
              </a:solidFill>
              <a:effectLst>
                <a:outerShdw blurRad="38100" dist="38100" dir="2700000" algn="tl">
                  <a:srgbClr val="000000">
                    <a:alpha val="43137"/>
                  </a:srgbClr>
                </a:outerShdw>
              </a:effectLst>
              <a:latin typeface="+mj-lt"/>
            </a:endParaRPr>
          </a:p>
        </p:txBody>
      </p:sp>
      <p:pic>
        <p:nvPicPr>
          <p:cNvPr id="5" name="Picture 4" descr="GreenValleyNatoma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5434706" y="609600"/>
            <a:ext cx="3141147"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2713" y="1066800"/>
            <a:ext cx="6084887" cy="5691188"/>
          </a:xfrm>
          <a:prstGeom prst="rect">
            <a:avLst/>
          </a:prstGeom>
          <a:solidFill>
            <a:schemeClr val="tx1"/>
          </a:solidFill>
          <a:ln>
            <a:noFill/>
          </a:ln>
          <a:extLst/>
        </p:spPr>
      </p:pic>
      <p:sp>
        <p:nvSpPr>
          <p:cNvPr id="4" name="Rectangle 1"/>
          <p:cNvSpPr txBox="1">
            <a:spLocks noChangeArrowheads="1"/>
          </p:cNvSpPr>
          <p:nvPr/>
        </p:nvSpPr>
        <p:spPr>
          <a:xfrm>
            <a:off x="714374" y="228600"/>
            <a:ext cx="8048625" cy="838200"/>
          </a:xfrm>
          <a:prstGeom prst="rect">
            <a:avLst/>
          </a:prstGeom>
          <a:ln/>
          <a:effectLst>
            <a:outerShdw blurRad="127000" algn="ctr" rotWithShape="0">
              <a:schemeClr val="bg2">
                <a:alpha val="54999"/>
              </a:schemeClr>
            </a:outerShdw>
          </a:effectLst>
        </p:spPr>
        <p:txBody>
          <a:bodyPr vert="horz" lIns="45720" rIns="108279"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pPr>
            <a:r>
              <a:rPr lang="en-US" altLang="en-US" sz="4000" b="1" dirty="0" smtClean="0">
                <a:solidFill>
                  <a:srgbClr val="CCFFCC"/>
                </a:solidFill>
                <a:effectLst>
                  <a:outerShdw blurRad="38100" dist="38100" dir="2700000" algn="tl">
                    <a:srgbClr val="000000">
                      <a:alpha val="43137"/>
                    </a:srgbClr>
                  </a:outerShdw>
                </a:effectLst>
              </a:rPr>
              <a:t>Consequences of Current Practice</a:t>
            </a:r>
            <a:endParaRPr lang="en-US" altLang="en-US" sz="4000" b="1" dirty="0">
              <a:solidFill>
                <a:srgbClr val="CC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9833591"/>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0" y="381000"/>
            <a:ext cx="9144000" cy="609600"/>
          </a:xfrm>
        </p:spPr>
        <p:txBody>
          <a:bodyPr>
            <a:noAutofit/>
          </a:bodyPr>
          <a:lstStyle/>
          <a:p>
            <a:pPr marL="457200" indent="0" eaLnBrk="1" hangingPunct="1">
              <a:defRPr/>
            </a:pPr>
            <a:r>
              <a:rPr lang="en-US" sz="4000" b="1" dirty="0" smtClean="0">
                <a:solidFill>
                  <a:srgbClr val="CCFFCC"/>
                </a:solidFill>
                <a:effectLst>
                  <a:outerShdw blurRad="38100" dist="38100" dir="2700000" algn="tl">
                    <a:srgbClr val="000000">
                      <a:alpha val="43137"/>
                    </a:srgbClr>
                  </a:outerShdw>
                </a:effectLst>
              </a:rPr>
              <a:t>Urban Form Consequences</a:t>
            </a:r>
          </a:p>
        </p:txBody>
      </p:sp>
      <p:pic>
        <p:nvPicPr>
          <p:cNvPr id="130051" name="Picture 1"/>
          <p:cNvPicPr>
            <a:picLocks noChangeAspect="1"/>
          </p:cNvPicPr>
          <p:nvPr/>
        </p:nvPicPr>
        <p:blipFill>
          <a:blip r:embed="rId3" cstate="print">
            <a:extLst>
              <a:ext uri="{28A0092B-C50C-407E-A947-70E740481C1C}">
                <a14:useLocalDpi xmlns:a14="http://schemas.microsoft.com/office/drawing/2010/main" val="0"/>
              </a:ext>
            </a:extLst>
          </a:blip>
          <a:srcRect l="28120" t="13750" r="2490"/>
          <a:stretch>
            <a:fillRect/>
          </a:stretch>
        </p:blipFill>
        <p:spPr bwMode="auto">
          <a:xfrm>
            <a:off x="2133600" y="1095375"/>
            <a:ext cx="60198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752663"/>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Grp="1" noChangeArrowheads="1"/>
          </p:cNvSpPr>
          <p:nvPr>
            <p:ph type="title"/>
          </p:nvPr>
        </p:nvSpPr>
        <p:spPr>
          <a:xfrm>
            <a:off x="0" y="381000"/>
            <a:ext cx="9144000" cy="609600"/>
          </a:xfrm>
        </p:spPr>
        <p:txBody>
          <a:bodyPr>
            <a:noAutofit/>
          </a:bodyPr>
          <a:lstStyle/>
          <a:p>
            <a:pPr marL="457200" indent="0" eaLnBrk="1" hangingPunct="1">
              <a:defRPr/>
            </a:pPr>
            <a:r>
              <a:rPr lang="en-US" sz="4000" b="1" dirty="0" smtClean="0">
                <a:solidFill>
                  <a:srgbClr val="CCFFCC"/>
                </a:solidFill>
                <a:effectLst>
                  <a:outerShdw blurRad="38100" dist="38100" dir="2700000" algn="tl">
                    <a:srgbClr val="000000">
                      <a:alpha val="43137"/>
                    </a:srgbClr>
                  </a:outerShdw>
                </a:effectLst>
              </a:rPr>
              <a:t>Urban Form </a:t>
            </a:r>
            <a:r>
              <a:rPr lang="en-US" sz="4000" b="1" dirty="0">
                <a:solidFill>
                  <a:srgbClr val="CCFFCC"/>
                </a:solidFill>
                <a:effectLst>
                  <a:outerShdw blurRad="38100" dist="38100" dir="2700000" algn="tl">
                    <a:srgbClr val="000000">
                      <a:alpha val="43137"/>
                    </a:srgbClr>
                  </a:outerShdw>
                </a:effectLst>
              </a:rPr>
              <a:t>Consequences</a:t>
            </a:r>
            <a:endParaRPr lang="en-US" sz="4000" b="1" dirty="0" smtClean="0">
              <a:solidFill>
                <a:srgbClr val="CCFFCC"/>
              </a:solidFill>
              <a:effectLst>
                <a:outerShdw blurRad="38100" dist="38100" dir="2700000" algn="tl">
                  <a:srgbClr val="000000">
                    <a:alpha val="43137"/>
                  </a:srgbClr>
                </a:outerShdw>
              </a:effectLst>
            </a:endParaRPr>
          </a:p>
        </p:txBody>
      </p:sp>
      <p:pic>
        <p:nvPicPr>
          <p:cNvPr id="131075" name="Picture 1"/>
          <p:cNvPicPr>
            <a:picLocks noChangeAspect="1"/>
          </p:cNvPicPr>
          <p:nvPr/>
        </p:nvPicPr>
        <p:blipFill>
          <a:blip r:embed="rId3" cstate="print">
            <a:extLst>
              <a:ext uri="{28A0092B-C50C-407E-A947-70E740481C1C}">
                <a14:useLocalDpi xmlns:a14="http://schemas.microsoft.com/office/drawing/2010/main" val="0"/>
              </a:ext>
            </a:extLst>
          </a:blip>
          <a:srcRect l="35469" t="13951" r="10156"/>
          <a:stretch>
            <a:fillRect/>
          </a:stretch>
        </p:blipFill>
        <p:spPr bwMode="auto">
          <a:xfrm>
            <a:off x="2986088" y="1143000"/>
            <a:ext cx="4710112"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12495"/>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85800"/>
          </a:xfrm>
        </p:spPr>
        <p:txBody>
          <a:bodyPr>
            <a:noAutofit/>
          </a:bodyPr>
          <a:lstStyle/>
          <a:p>
            <a:pPr marL="457200" indent="0" algn="ctr">
              <a:defRPr/>
            </a:pPr>
            <a:r>
              <a:rPr lang="en-US" sz="4000" b="1" dirty="0" smtClean="0">
                <a:solidFill>
                  <a:srgbClr val="CCFFCC"/>
                </a:solidFill>
                <a:effectLst>
                  <a:outerShdw blurRad="38100" dist="38100" dir="2700000" algn="tl">
                    <a:srgbClr val="000000">
                      <a:alpha val="43137"/>
                    </a:srgbClr>
                  </a:outerShdw>
                </a:effectLst>
              </a:rPr>
              <a:t>Case Study – City of Manteca</a:t>
            </a:r>
            <a:endParaRPr lang="en-US" sz="4000" b="1" dirty="0">
              <a:solidFill>
                <a:srgbClr val="CCFFCC"/>
              </a:solidFill>
              <a:effectLst>
                <a:outerShdw blurRad="38100" dist="38100" dir="2700000" algn="tl">
                  <a:srgbClr val="000000">
                    <a:alpha val="43137"/>
                  </a:srgbClr>
                </a:outerShdw>
              </a:effectLst>
            </a:endParaRPr>
          </a:p>
        </p:txBody>
      </p:sp>
      <p:pic>
        <p:nvPicPr>
          <p:cNvPr id="573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1781" y="1371600"/>
            <a:ext cx="35004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7" name="Group 20"/>
          <p:cNvGraphicFramePr>
            <a:graphicFrameLocks noGrp="1"/>
          </p:cNvGraphicFramePr>
          <p:nvPr>
            <p:extLst>
              <p:ext uri="{D42A27DB-BD31-4B8C-83A1-F6EECF244321}">
                <p14:modId xmlns:p14="http://schemas.microsoft.com/office/powerpoint/2010/main" val="364786012"/>
              </p:ext>
            </p:extLst>
          </p:nvPr>
        </p:nvGraphicFramePr>
        <p:xfrm>
          <a:off x="2362200" y="4607615"/>
          <a:ext cx="4586287" cy="1600200"/>
        </p:xfrm>
        <a:graphic>
          <a:graphicData uri="http://schemas.openxmlformats.org/drawingml/2006/table">
            <a:tbl>
              <a:tblPr/>
              <a:tblGrid>
                <a:gridCol w="2293937"/>
                <a:gridCol w="2292350"/>
              </a:tblGrid>
              <a:tr h="723900">
                <a:tc>
                  <a:txBody>
                    <a:bodyPr/>
                    <a:lstStyle/>
                    <a:p>
                      <a:pPr marL="53975" marR="0" lvl="0" indent="0" algn="ctr" defTabSz="914400" rtl="0" eaLnBrk="1" fontAlgn="base" latinLnBrk="0" hangingPunct="1">
                        <a:lnSpc>
                          <a:spcPct val="100000"/>
                        </a:lnSpc>
                        <a:spcBef>
                          <a:spcPts val="750"/>
                        </a:spcBef>
                        <a:spcAft>
                          <a:spcPct val="0"/>
                        </a:spcAft>
                        <a:buClrTx/>
                        <a:buSzPct val="100000"/>
                        <a:buFont typeface="Lucida Grande" charset="0"/>
                        <a:buNone/>
                        <a:tabLst/>
                      </a:pPr>
                      <a:r>
                        <a:rPr kumimoji="0" lang="en-US" sz="1800" b="1" i="0" u="none" strike="noStrike" cap="none" normalizeH="0" baseline="0" dirty="0" smtClean="0">
                          <a:ln>
                            <a:noFill/>
                          </a:ln>
                          <a:solidFill>
                            <a:schemeClr val="tx1"/>
                          </a:solidFill>
                          <a:effectLst/>
                          <a:latin typeface="Arial" charset="0"/>
                          <a:sym typeface="Arial" charset="0"/>
                        </a:rPr>
                        <a:t>Current fee </a:t>
                      </a:r>
                      <a:br>
                        <a:rPr kumimoji="0" lang="en-US" sz="1800" b="1" i="0" u="none" strike="noStrike" cap="none" normalizeH="0" baseline="0" dirty="0" smtClean="0">
                          <a:ln>
                            <a:noFill/>
                          </a:ln>
                          <a:solidFill>
                            <a:schemeClr val="tx1"/>
                          </a:solidFill>
                          <a:effectLst/>
                          <a:latin typeface="Arial" charset="0"/>
                          <a:sym typeface="Arial" charset="0"/>
                        </a:rPr>
                      </a:br>
                      <a:r>
                        <a:rPr kumimoji="0" lang="en-US" sz="1800" b="1" i="0" u="none" strike="noStrike" cap="none" normalizeH="0" baseline="0" dirty="0" smtClean="0">
                          <a:ln>
                            <a:noFill/>
                          </a:ln>
                          <a:solidFill>
                            <a:schemeClr val="tx1"/>
                          </a:solidFill>
                          <a:effectLst/>
                          <a:latin typeface="Arial" charset="0"/>
                          <a:sym typeface="Arial" charset="0"/>
                        </a:rPr>
                        <a:t>imposed per DUE</a:t>
                      </a:r>
                    </a:p>
                  </a:txBody>
                  <a:tcPr marL="57607" marR="57607" marT="28804" marB="288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975" marR="0" lvl="0" indent="0" algn="ctr" defTabSz="914400" rtl="0" eaLnBrk="1" fontAlgn="base" latinLnBrk="0" hangingPunct="1">
                        <a:lnSpc>
                          <a:spcPct val="100000"/>
                        </a:lnSpc>
                        <a:spcBef>
                          <a:spcPts val="750"/>
                        </a:spcBef>
                        <a:spcAft>
                          <a:spcPct val="0"/>
                        </a:spcAft>
                        <a:buClrTx/>
                        <a:buSzPct val="100000"/>
                        <a:buFont typeface="Lucida Grande" charset="0"/>
                        <a:buNone/>
                        <a:tabLst/>
                      </a:pPr>
                      <a:r>
                        <a:rPr kumimoji="0" lang="en-US" sz="1800" b="1" i="0" u="none" strike="noStrike" cap="none" normalizeH="0" baseline="0" dirty="0" smtClean="0">
                          <a:ln>
                            <a:noFill/>
                          </a:ln>
                          <a:solidFill>
                            <a:schemeClr val="tx1"/>
                          </a:solidFill>
                          <a:effectLst/>
                          <a:latin typeface="Arial" charset="0"/>
                          <a:sym typeface="Arial" charset="0"/>
                        </a:rPr>
                        <a:t>Fee to meet </a:t>
                      </a:r>
                      <a:br>
                        <a:rPr kumimoji="0" lang="en-US" sz="1800" b="1" i="0" u="none" strike="noStrike" cap="none" normalizeH="0" baseline="0" dirty="0" smtClean="0">
                          <a:ln>
                            <a:noFill/>
                          </a:ln>
                          <a:solidFill>
                            <a:schemeClr val="tx1"/>
                          </a:solidFill>
                          <a:effectLst/>
                          <a:latin typeface="Arial" charset="0"/>
                          <a:sym typeface="Arial" charset="0"/>
                        </a:rPr>
                      </a:br>
                      <a:r>
                        <a:rPr kumimoji="0" lang="en-US" sz="1800" b="1" i="0" u="none" strike="noStrike" cap="none" normalizeH="0" baseline="0" dirty="0" smtClean="0">
                          <a:ln>
                            <a:noFill/>
                          </a:ln>
                          <a:solidFill>
                            <a:schemeClr val="tx1"/>
                          </a:solidFill>
                          <a:effectLst/>
                          <a:latin typeface="Arial" charset="0"/>
                          <a:sym typeface="Arial" charset="0"/>
                        </a:rPr>
                        <a:t>LOS C threshold</a:t>
                      </a:r>
                    </a:p>
                  </a:txBody>
                  <a:tcPr marL="57607" marR="57607" marT="28804" marB="288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6300">
                <a:tc>
                  <a:txBody>
                    <a:bodyPr/>
                    <a:lstStyle/>
                    <a:p>
                      <a:pPr marL="53975" marR="0" lvl="0" indent="0" algn="ctr" defTabSz="914400" rtl="0" eaLnBrk="1" fontAlgn="base" latinLnBrk="0" hangingPunct="1">
                        <a:lnSpc>
                          <a:spcPct val="100000"/>
                        </a:lnSpc>
                        <a:spcBef>
                          <a:spcPts val="750"/>
                        </a:spcBef>
                        <a:spcAft>
                          <a:spcPct val="0"/>
                        </a:spcAft>
                        <a:buClrTx/>
                        <a:buSzPct val="100000"/>
                        <a:buFont typeface="Lucida Grande" charset="0"/>
                        <a:buNone/>
                        <a:tabLst/>
                      </a:pPr>
                      <a:r>
                        <a:rPr kumimoji="0" lang="en-US" sz="1800" b="1" i="0" u="none" strike="noStrike" cap="none" normalizeH="0" baseline="0" dirty="0" smtClean="0">
                          <a:ln>
                            <a:noFill/>
                          </a:ln>
                          <a:solidFill>
                            <a:schemeClr val="tx1"/>
                          </a:solidFill>
                          <a:effectLst/>
                          <a:latin typeface="Arial" charset="0"/>
                          <a:sym typeface="Arial" charset="0"/>
                        </a:rPr>
                        <a:t/>
                      </a:r>
                      <a:br>
                        <a:rPr kumimoji="0" lang="en-US" sz="1800" b="1" i="0" u="none" strike="noStrike" cap="none" normalizeH="0" baseline="0" dirty="0" smtClean="0">
                          <a:ln>
                            <a:noFill/>
                          </a:ln>
                          <a:solidFill>
                            <a:schemeClr val="tx1"/>
                          </a:solidFill>
                          <a:effectLst/>
                          <a:latin typeface="Arial" charset="0"/>
                          <a:sym typeface="Arial" charset="0"/>
                        </a:rPr>
                      </a:br>
                      <a:r>
                        <a:rPr kumimoji="0" lang="en-US" sz="1800" b="1" i="0" u="none" strike="noStrike" cap="none" normalizeH="0" baseline="0" dirty="0" smtClean="0">
                          <a:ln>
                            <a:noFill/>
                          </a:ln>
                          <a:solidFill>
                            <a:schemeClr val="tx1"/>
                          </a:solidFill>
                          <a:effectLst/>
                          <a:latin typeface="Arial" charset="0"/>
                          <a:sym typeface="Arial" charset="0"/>
                        </a:rPr>
                        <a:t>$5,400/DUE</a:t>
                      </a:r>
                    </a:p>
                  </a:txBody>
                  <a:tcPr marL="57607" marR="57607" marT="28804" marB="288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3975" marR="0" lvl="0" indent="0" algn="ctr" defTabSz="914400" rtl="0" eaLnBrk="1" fontAlgn="base" latinLnBrk="0" hangingPunct="1">
                        <a:lnSpc>
                          <a:spcPct val="100000"/>
                        </a:lnSpc>
                        <a:spcBef>
                          <a:spcPts val="750"/>
                        </a:spcBef>
                        <a:spcAft>
                          <a:spcPct val="0"/>
                        </a:spcAft>
                        <a:buClrTx/>
                        <a:buSzPct val="100000"/>
                        <a:buFont typeface="Lucida Grande" charset="0"/>
                        <a:buNone/>
                        <a:tabLst/>
                      </a:pPr>
                      <a:r>
                        <a:rPr kumimoji="0" lang="en-US" sz="1800" b="1" i="0" u="none" strike="noStrike" cap="none" normalizeH="0" baseline="0" dirty="0" smtClean="0">
                          <a:ln>
                            <a:noFill/>
                          </a:ln>
                          <a:solidFill>
                            <a:schemeClr val="tx1"/>
                          </a:solidFill>
                          <a:effectLst/>
                          <a:latin typeface="Arial" charset="0"/>
                          <a:sym typeface="Arial" charset="0"/>
                        </a:rPr>
                        <a:t/>
                      </a:r>
                      <a:br>
                        <a:rPr kumimoji="0" lang="en-US" sz="1800" b="1" i="0" u="none" strike="noStrike" cap="none" normalizeH="0" baseline="0" dirty="0" smtClean="0">
                          <a:ln>
                            <a:noFill/>
                          </a:ln>
                          <a:solidFill>
                            <a:schemeClr val="tx1"/>
                          </a:solidFill>
                          <a:effectLst/>
                          <a:latin typeface="Arial" charset="0"/>
                          <a:sym typeface="Arial" charset="0"/>
                        </a:rPr>
                      </a:br>
                      <a:r>
                        <a:rPr kumimoji="0" lang="en-US" sz="1800" b="1" i="0" u="none" strike="noStrike" cap="none" normalizeH="0" baseline="0" dirty="0" smtClean="0">
                          <a:ln>
                            <a:noFill/>
                          </a:ln>
                          <a:solidFill>
                            <a:schemeClr val="tx1"/>
                          </a:solidFill>
                          <a:effectLst/>
                          <a:latin typeface="Arial" charset="0"/>
                          <a:sym typeface="Arial" charset="0"/>
                        </a:rPr>
                        <a:t>$37,000/DUE</a:t>
                      </a:r>
                    </a:p>
                  </a:txBody>
                  <a:tcPr marL="57607" marR="57607" marT="28804" marB="288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5589806"/>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343400" y="4724400"/>
            <a:ext cx="4775994" cy="1219200"/>
          </a:xfrm>
        </p:spPr>
        <p:txBody>
          <a:bodyPr>
            <a:noAutofit/>
          </a:bodyPr>
          <a:lstStyle/>
          <a:p>
            <a:pPr marL="457200" indent="0" eaLnBrk="1" hangingPunct="1">
              <a:defRPr/>
            </a:pPr>
            <a:r>
              <a:rPr lang="en-US" sz="4000" b="1" dirty="0" smtClean="0">
                <a:solidFill>
                  <a:srgbClr val="CCFFCC"/>
                </a:solidFill>
                <a:effectLst>
                  <a:outerShdw blurRad="38100" dist="38100" dir="2700000" algn="tl">
                    <a:srgbClr val="000000">
                      <a:alpha val="43137"/>
                    </a:srgbClr>
                  </a:outerShdw>
                </a:effectLst>
              </a:rPr>
              <a:t>The New Planning Paradigm - Shifting the Process</a:t>
            </a:r>
          </a:p>
        </p:txBody>
      </p:sp>
      <p:pic>
        <p:nvPicPr>
          <p:cNvPr id="32771" name="Picture 8"/>
          <p:cNvPicPr>
            <a:picLocks noChangeAspect="1"/>
          </p:cNvPicPr>
          <p:nvPr/>
        </p:nvPicPr>
        <p:blipFill rotWithShape="1">
          <a:blip r:embed="rId3" cstate="screen">
            <a:extLst>
              <a:ext uri="{28A0092B-C50C-407E-A947-70E740481C1C}">
                <a14:useLocalDpi xmlns:a14="http://schemas.microsoft.com/office/drawing/2010/main"/>
              </a:ext>
            </a:extLst>
          </a:blip>
          <a:srcRect t="17244"/>
          <a:stretch/>
        </p:blipFill>
        <p:spPr bwMode="auto">
          <a:xfrm>
            <a:off x="76200" y="685800"/>
            <a:ext cx="8942388" cy="3531358"/>
          </a:xfrm>
          <a:prstGeom prst="rect">
            <a:avLst/>
          </a:prstGeom>
          <a:noFill/>
          <a:ln>
            <a:noFill/>
          </a:ln>
        </p:spPr>
      </p:pic>
      <p:sp>
        <p:nvSpPr>
          <p:cNvPr id="3" name="Oval 2"/>
          <p:cNvSpPr/>
          <p:nvPr/>
        </p:nvSpPr>
        <p:spPr>
          <a:xfrm>
            <a:off x="1828800" y="1219200"/>
            <a:ext cx="2057400" cy="6096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67200" y="1219200"/>
            <a:ext cx="2057400" cy="60960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729880611"/>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04800"/>
            <a:ext cx="8686799" cy="685800"/>
          </a:xfrm>
        </p:spPr>
        <p:txBody>
          <a:bodyPr>
            <a:noAutofit/>
          </a:bodyPr>
          <a:lstStyle/>
          <a:p>
            <a:pPr>
              <a:defRPr/>
            </a:pPr>
            <a:r>
              <a:rPr lang="en-US" sz="4000" b="1" dirty="0" smtClean="0">
                <a:solidFill>
                  <a:srgbClr val="CCFFCC"/>
                </a:solidFill>
                <a:effectLst>
                  <a:outerShdw blurRad="38100" dist="38100" dir="2700000" algn="tl">
                    <a:srgbClr val="000000">
                      <a:alpha val="43137"/>
                    </a:srgbClr>
                  </a:outerShdw>
                </a:effectLst>
              </a:rPr>
              <a:t>Transportation Analysis Evolution…</a:t>
            </a:r>
          </a:p>
        </p:txBody>
      </p:sp>
      <p:sp>
        <p:nvSpPr>
          <p:cNvPr id="34819" name="Content Placeholder 2"/>
          <p:cNvSpPr>
            <a:spLocks noGrp="1"/>
          </p:cNvSpPr>
          <p:nvPr>
            <p:ph idx="1"/>
          </p:nvPr>
        </p:nvSpPr>
        <p:spPr bwMode="auto">
          <a:xfrm>
            <a:off x="304800" y="1200150"/>
            <a:ext cx="6324600" cy="335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p>
            <a:pPr>
              <a:buClr>
                <a:srgbClr val="CCFFCC"/>
              </a:buClr>
              <a:buSzPct val="100000"/>
              <a:buFont typeface="Arial" pitchFamily="34" charset="0"/>
              <a:buChar char="•"/>
            </a:pPr>
            <a:r>
              <a:rPr lang="en-US" sz="3500" dirty="0" smtClean="0">
                <a:effectLst>
                  <a:outerShdw blurRad="38100" dist="38100" dir="2700000" algn="tl">
                    <a:srgbClr val="000000">
                      <a:alpha val="43137"/>
                    </a:srgbClr>
                  </a:outerShdw>
                </a:effectLst>
                <a:latin typeface="Calibri" pitchFamily="34" charset="0"/>
                <a:cs typeface="Calibri" pitchFamily="34" charset="0"/>
              </a:rPr>
              <a:t>Regulatory environment placing a spotlight on travel forecasting models (SB 375, SB 743)</a:t>
            </a:r>
          </a:p>
          <a:p>
            <a:pPr>
              <a:buClr>
                <a:srgbClr val="CCFFCC"/>
              </a:buClr>
              <a:buSzPct val="100000"/>
              <a:buFont typeface="Arial" pitchFamily="34" charset="0"/>
              <a:buChar char="•"/>
            </a:pPr>
            <a:r>
              <a:rPr lang="en-US" sz="3500" dirty="0" smtClean="0">
                <a:effectLst>
                  <a:outerShdw blurRad="38100" dist="38100" dir="2700000" algn="tl">
                    <a:srgbClr val="000000">
                      <a:alpha val="43137"/>
                    </a:srgbClr>
                  </a:outerShdw>
                </a:effectLst>
                <a:latin typeface="Calibri" pitchFamily="34" charset="0"/>
                <a:cs typeface="Calibri" pitchFamily="34" charset="0"/>
              </a:rPr>
              <a:t>Redefining the ‘problem’ – Accessibility vs. Mobility</a:t>
            </a:r>
          </a:p>
          <a:p>
            <a:pPr>
              <a:buClr>
                <a:srgbClr val="CCFFCC"/>
              </a:buClr>
              <a:buSzPct val="100000"/>
              <a:buFont typeface="Arial" pitchFamily="34" charset="0"/>
              <a:buChar char="•"/>
            </a:pPr>
            <a:r>
              <a:rPr lang="en-US" sz="3500" dirty="0" smtClean="0">
                <a:effectLst>
                  <a:outerShdw blurRad="38100" dist="38100" dir="2700000" algn="tl">
                    <a:srgbClr val="000000">
                      <a:alpha val="43137"/>
                    </a:srgbClr>
                  </a:outerShdw>
                </a:effectLst>
                <a:latin typeface="Calibri" pitchFamily="34" charset="0"/>
                <a:cs typeface="Calibri" pitchFamily="34" charset="0"/>
              </a:rPr>
              <a:t>Shifted Transportation Planning and Impact Focus</a:t>
            </a:r>
          </a:p>
          <a:p>
            <a:pPr lvl="1">
              <a:buClr>
                <a:srgbClr val="CCFFCC"/>
              </a:buClr>
              <a:buFont typeface="Courier New" pitchFamily="49" charset="0"/>
              <a:buChar char="o"/>
            </a:pPr>
            <a:r>
              <a:rPr lang="en-US" sz="2800" i="1" dirty="0" smtClean="0">
                <a:effectLst>
                  <a:outerShdw blurRad="38100" dist="38100" dir="2700000" algn="tl">
                    <a:srgbClr val="000000">
                      <a:alpha val="43137"/>
                    </a:srgbClr>
                  </a:outerShdw>
                </a:effectLst>
                <a:latin typeface="Calibri" pitchFamily="34" charset="0"/>
                <a:cs typeface="Calibri" pitchFamily="34" charset="0"/>
              </a:rPr>
              <a:t>Vehicle miles of travel (VMT)</a:t>
            </a:r>
          </a:p>
          <a:p>
            <a:pPr lvl="1">
              <a:buClr>
                <a:srgbClr val="CCFFCC"/>
              </a:buClr>
              <a:buFont typeface="Courier New" pitchFamily="49" charset="0"/>
              <a:buChar char="o"/>
            </a:pPr>
            <a:r>
              <a:rPr lang="en-US" sz="2800" dirty="0" smtClean="0">
                <a:effectLst>
                  <a:outerShdw blurRad="38100" dist="38100" dir="2700000" algn="tl">
                    <a:srgbClr val="000000">
                      <a:alpha val="43137"/>
                    </a:srgbClr>
                  </a:outerShdw>
                </a:effectLst>
                <a:latin typeface="Calibri" pitchFamily="34" charset="0"/>
                <a:cs typeface="Calibri" pitchFamily="34" charset="0"/>
              </a:rPr>
              <a:t>Travel choices</a:t>
            </a:r>
          </a:p>
          <a:p>
            <a:pPr lvl="1">
              <a:buClr>
                <a:srgbClr val="CCFFCC"/>
              </a:buClr>
              <a:buFont typeface="Courier New" pitchFamily="49" charset="0"/>
              <a:buChar char="o"/>
            </a:pPr>
            <a:r>
              <a:rPr lang="en-US" sz="2800" dirty="0" smtClean="0">
                <a:effectLst>
                  <a:outerShdw blurRad="38100" dist="38100" dir="2700000" algn="tl">
                    <a:srgbClr val="000000">
                      <a:alpha val="43137"/>
                    </a:srgbClr>
                  </a:outerShdw>
                </a:effectLst>
                <a:latin typeface="Calibri" pitchFamily="34" charset="0"/>
                <a:cs typeface="Calibri" pitchFamily="34" charset="0"/>
              </a:rPr>
              <a:t>Balancing multiple objectives</a:t>
            </a:r>
          </a:p>
          <a:p>
            <a:pPr>
              <a:buClr>
                <a:srgbClr val="CCFFCC"/>
              </a:buClr>
              <a:buSzPct val="100000"/>
              <a:buFont typeface="Arial" pitchFamily="34" charset="0"/>
              <a:buChar char="•"/>
            </a:pPr>
            <a:r>
              <a:rPr lang="en-US" sz="3500" dirty="0" smtClean="0">
                <a:effectLst>
                  <a:outerShdw blurRad="38100" dist="38100" dir="2700000" algn="tl">
                    <a:srgbClr val="000000">
                      <a:alpha val="43137"/>
                    </a:srgbClr>
                  </a:outerShdw>
                </a:effectLst>
                <a:latin typeface="Calibri" pitchFamily="34" charset="0"/>
                <a:cs typeface="Calibri" pitchFamily="34" charset="0"/>
              </a:rPr>
              <a:t>Increased awareness about disconnect between general plans and CEQA</a:t>
            </a:r>
            <a:endParaRPr lang="en-US" sz="3500" dirty="0">
              <a:effectLst>
                <a:outerShdw blurRad="38100" dist="38100" dir="2700000" algn="tl">
                  <a:srgbClr val="000000">
                    <a:alpha val="43137"/>
                  </a:srgbClr>
                </a:outerShdw>
              </a:effectLst>
              <a:latin typeface="Calibri" pitchFamily="34" charset="0"/>
              <a:cs typeface="Calibri" pitchFamily="34" charset="0"/>
            </a:endParaRPr>
          </a:p>
          <a:p>
            <a:pPr lvl="1">
              <a:buClr>
                <a:srgbClr val="CCFFCC"/>
              </a:buClr>
              <a:buFont typeface="Courier New" pitchFamily="49" charset="0"/>
              <a:buChar char="o"/>
            </a:pPr>
            <a:endParaRPr lang="en-US" sz="2400" dirty="0" smtClean="0">
              <a:effectLst>
                <a:outerShdw blurRad="38100" dist="38100" dir="2700000" algn="tl">
                  <a:srgbClr val="000000">
                    <a:alpha val="43137"/>
                  </a:srgbClr>
                </a:outerShdw>
              </a:effectLst>
              <a:latin typeface="Calibri" pitchFamily="34" charset="0"/>
              <a:cs typeface="Calibri" pitchFamily="34" charset="0"/>
            </a:endParaRPr>
          </a:p>
          <a:p>
            <a:pPr lvl="1"/>
            <a:endParaRPr lang="en-US" b="1" dirty="0" smtClean="0">
              <a:latin typeface="Calibri" pitchFamily="34" charset="0"/>
            </a:endParaRPr>
          </a:p>
          <a:p>
            <a:pPr lvl="1"/>
            <a:endParaRPr lang="en-US" b="1" i="1" dirty="0" smtClean="0">
              <a:solidFill>
                <a:schemeClr val="bg1"/>
              </a:solidFill>
              <a:latin typeface="Calibri" pitchFamily="34" charset="0"/>
            </a:endParaRPr>
          </a:p>
          <a:p>
            <a:pPr lvl="2"/>
            <a:endParaRPr lang="en-US" b="1" dirty="0" smtClean="0">
              <a:latin typeface="Calibri" pitchFamily="34" charset="0"/>
            </a:endParaRPr>
          </a:p>
          <a:p>
            <a:pPr lvl="1">
              <a:buFont typeface="Lucida Grande" charset="0"/>
              <a:buNone/>
            </a:pPr>
            <a:endParaRPr lang="en-US" b="1" dirty="0" smtClean="0">
              <a:latin typeface="Calibri" pitchFamily="34" charset="0"/>
            </a:endParaRPr>
          </a:p>
          <a:p>
            <a:pPr lvl="1"/>
            <a:endParaRPr lang="en-US" b="1" dirty="0" smtClean="0">
              <a:latin typeface="Calibri" pitchFamily="34" charset="0"/>
            </a:endParaRPr>
          </a:p>
        </p:txBody>
      </p:sp>
      <p:pic>
        <p:nvPicPr>
          <p:cNvPr id="7" name="Picture 3" descr="Chairs"/>
          <p:cNvPicPr>
            <a:picLocks noChangeAspect="1" noChangeArrowheads="1"/>
          </p:cNvPicPr>
          <p:nvPr/>
        </p:nvPicPr>
        <p:blipFill>
          <a:blip r:embed="rId2" cstate="print"/>
          <a:srcRect/>
          <a:stretch>
            <a:fillRect/>
          </a:stretch>
        </p:blipFill>
        <p:spPr bwMode="auto">
          <a:xfrm>
            <a:off x="4191000" y="4559300"/>
            <a:ext cx="2918181" cy="2073592"/>
          </a:xfrm>
          <a:prstGeom prst="rect">
            <a:avLst/>
          </a:prstGeom>
          <a:ln>
            <a:noFill/>
          </a:ln>
          <a:effectLst>
            <a:outerShdw blurRad="292100" dist="139700" dir="2700000" algn="tl" rotWithShape="0">
              <a:srgbClr val="333333">
                <a:alpha val="65000"/>
              </a:srgbClr>
            </a:outerShdw>
          </a:effectLst>
        </p:spPr>
      </p:pic>
      <p:pic>
        <p:nvPicPr>
          <p:cNvPr id="6" name="Picture 2" descr="Cars"/>
          <p:cNvPicPr>
            <a:picLocks noChangeAspect="1" noChangeArrowheads="1"/>
          </p:cNvPicPr>
          <p:nvPr/>
        </p:nvPicPr>
        <p:blipFill>
          <a:blip r:embed="rId3" cstate="print"/>
          <a:srcRect/>
          <a:stretch>
            <a:fillRect/>
          </a:stretch>
        </p:blipFill>
        <p:spPr bwMode="auto">
          <a:xfrm>
            <a:off x="1013181" y="4565389"/>
            <a:ext cx="3048000" cy="2084192"/>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a:srcRect l="3368" t="1961" r="2316" b="2614"/>
          <a:stretch>
            <a:fillRect/>
          </a:stretch>
        </p:blipFill>
        <p:spPr bwMode="auto">
          <a:xfrm>
            <a:off x="6781800" y="1219200"/>
            <a:ext cx="2133600" cy="2781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812971"/>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304800"/>
            <a:ext cx="8305800" cy="685800"/>
          </a:xfrm>
        </p:spPr>
        <p:txBody>
          <a:bodyPr>
            <a:noAutofit/>
          </a:bodyPr>
          <a:lstStyle/>
          <a:p>
            <a:pPr>
              <a:defRPr/>
            </a:pPr>
            <a:r>
              <a:rPr lang="en-US" sz="4000" b="1" dirty="0" smtClean="0">
                <a:solidFill>
                  <a:srgbClr val="CCFFCC"/>
                </a:solidFill>
                <a:effectLst>
                  <a:outerShdw blurRad="38100" dist="38100" dir="2700000" algn="tl">
                    <a:srgbClr val="000000">
                      <a:alpha val="43137"/>
                    </a:srgbClr>
                  </a:outerShdw>
                </a:effectLst>
              </a:rPr>
              <a:t>VMT = Volume (or Trips) x Distance</a:t>
            </a:r>
          </a:p>
        </p:txBody>
      </p:sp>
      <p:pic>
        <p:nvPicPr>
          <p:cNvPr id="3789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5200" y="2667000"/>
            <a:ext cx="5334000" cy="3919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143000"/>
            <a:ext cx="5181600" cy="3595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764216029"/>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304800" y="216214"/>
            <a:ext cx="7696200" cy="609600"/>
          </a:xfrm>
        </p:spPr>
        <p:txBody>
          <a:bodyPr>
            <a:noAutofit/>
          </a:bodyPr>
          <a:lstStyle/>
          <a:p>
            <a:pPr indent="0" eaLnBrk="1" hangingPunct="1">
              <a:defRPr/>
            </a:pPr>
            <a:r>
              <a:rPr lang="en-US" sz="4000" b="1" dirty="0" smtClean="0">
                <a:solidFill>
                  <a:srgbClr val="CCFFCC"/>
                </a:solidFill>
                <a:effectLst>
                  <a:outerShdw blurRad="38100" dist="38100" dir="2700000" algn="tl">
                    <a:srgbClr val="000000">
                      <a:alpha val="43137"/>
                    </a:srgbClr>
                  </a:outerShdw>
                </a:effectLst>
              </a:rPr>
              <a:t>Boundary VMT Method</a:t>
            </a:r>
          </a:p>
        </p:txBody>
      </p:sp>
      <p:pic>
        <p:nvPicPr>
          <p:cNvPr id="39939" name="Picture 6" descr="fig01_adt_lo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143000"/>
            <a:ext cx="5451475" cy="510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7"/>
          <p:cNvSpPr>
            <a:spLocks noChangeArrowheads="1"/>
          </p:cNvSpPr>
          <p:nvPr/>
        </p:nvSpPr>
        <p:spPr bwMode="auto">
          <a:xfrm>
            <a:off x="152400" y="1061621"/>
            <a:ext cx="3429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Clr>
                <a:schemeClr val="tx1">
                  <a:lumMod val="65000"/>
                </a:schemeClr>
              </a:buClr>
              <a:buFont typeface="Calibri" pitchFamily="34" charset="0"/>
              <a:buChar char="•"/>
            </a:pPr>
            <a:r>
              <a:rPr lang="en-US" sz="2400" dirty="0">
                <a:latin typeface="Calibri" pitchFamily="34" charset="0"/>
              </a:rPr>
              <a:t>Traffic count based estimate (speed not a factor)</a:t>
            </a:r>
          </a:p>
          <a:p>
            <a:pPr marL="342900" indent="-342900">
              <a:buClr>
                <a:schemeClr val="tx1">
                  <a:lumMod val="65000"/>
                </a:schemeClr>
              </a:buClr>
              <a:buFont typeface="Calibri" pitchFamily="34" charset="0"/>
              <a:buChar char="•"/>
            </a:pPr>
            <a:endParaRPr lang="en-US" sz="2400" dirty="0">
              <a:latin typeface="Calibri" pitchFamily="34" charset="0"/>
            </a:endParaRPr>
          </a:p>
          <a:p>
            <a:pPr marL="342900" indent="-342900">
              <a:buClr>
                <a:schemeClr val="tx1">
                  <a:lumMod val="65000"/>
                </a:schemeClr>
              </a:buClr>
              <a:buFont typeface="Calibri" pitchFamily="34" charset="0"/>
              <a:buChar char="•"/>
            </a:pPr>
            <a:r>
              <a:rPr lang="en-US" sz="2400" dirty="0">
                <a:latin typeface="Calibri" pitchFamily="34" charset="0"/>
              </a:rPr>
              <a:t>Estimate depends on traffic count coverage and quality</a:t>
            </a:r>
          </a:p>
          <a:p>
            <a:pPr marL="342900" indent="-342900">
              <a:buClr>
                <a:schemeClr val="tx1">
                  <a:lumMod val="65000"/>
                </a:schemeClr>
              </a:buClr>
              <a:buFont typeface="Calibri" pitchFamily="34" charset="0"/>
              <a:buChar char="•"/>
            </a:pPr>
            <a:endParaRPr lang="en-US" sz="2400" dirty="0">
              <a:latin typeface="Calibri" pitchFamily="34" charset="0"/>
            </a:endParaRPr>
          </a:p>
          <a:p>
            <a:pPr marL="342900" indent="-342900">
              <a:buClr>
                <a:schemeClr val="tx1">
                  <a:lumMod val="65000"/>
                </a:schemeClr>
              </a:buClr>
              <a:buFont typeface="Calibri" pitchFamily="34" charset="0"/>
              <a:buChar char="•"/>
            </a:pPr>
            <a:r>
              <a:rPr lang="en-US" sz="2400" dirty="0">
                <a:latin typeface="Calibri" pitchFamily="34" charset="0"/>
              </a:rPr>
              <a:t>Only captures VMT on jurisdiction’s roadways</a:t>
            </a:r>
          </a:p>
          <a:p>
            <a:pPr marL="342900" indent="-342900">
              <a:buClr>
                <a:schemeClr val="tx1">
                  <a:lumMod val="65000"/>
                </a:schemeClr>
              </a:buClr>
              <a:buFont typeface="Calibri" pitchFamily="34" charset="0"/>
              <a:buChar char="•"/>
            </a:pPr>
            <a:endParaRPr lang="en-US" sz="2400" dirty="0">
              <a:latin typeface="Calibri" pitchFamily="34" charset="0"/>
            </a:endParaRPr>
          </a:p>
          <a:p>
            <a:pPr marL="342900" indent="-342900">
              <a:buClr>
                <a:schemeClr val="tx1">
                  <a:lumMod val="65000"/>
                </a:schemeClr>
              </a:buClr>
              <a:buFont typeface="Calibri" pitchFamily="34" charset="0"/>
              <a:buChar char="•"/>
            </a:pPr>
            <a:r>
              <a:rPr lang="en-US" sz="2400" b="1" dirty="0">
                <a:latin typeface="Calibri" pitchFamily="34" charset="0"/>
              </a:rPr>
              <a:t>Citrus Heights = 1,000,110 daily VMT</a:t>
            </a:r>
            <a:br>
              <a:rPr lang="en-US" sz="2400" b="1" dirty="0">
                <a:latin typeface="Calibri" pitchFamily="34" charset="0"/>
              </a:rPr>
            </a:br>
            <a:r>
              <a:rPr lang="en-US" sz="2400" b="1" dirty="0">
                <a:latin typeface="Calibri" pitchFamily="34" charset="0"/>
              </a:rPr>
              <a:t>(weekday)</a:t>
            </a:r>
            <a:endParaRPr lang="en-US" sz="2400" b="1" dirty="0"/>
          </a:p>
        </p:txBody>
      </p:sp>
      <p:pic>
        <p:nvPicPr>
          <p:cNvPr id="6"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096913592"/>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533400" y="152400"/>
            <a:ext cx="7696200" cy="609600"/>
          </a:xfrm>
        </p:spPr>
        <p:txBody>
          <a:bodyPr>
            <a:noAutofit/>
          </a:bodyPr>
          <a:lstStyle/>
          <a:p>
            <a:pPr indent="0" eaLnBrk="1" hangingPunct="1">
              <a:defRPr/>
            </a:pPr>
            <a:r>
              <a:rPr lang="en-US" sz="4000" b="1" dirty="0" smtClean="0">
                <a:solidFill>
                  <a:srgbClr val="CCFFCC"/>
                </a:solidFill>
                <a:effectLst>
                  <a:outerShdw blurRad="38100" dist="38100" dir="2700000" algn="tl">
                    <a:srgbClr val="000000">
                      <a:alpha val="43137"/>
                    </a:srgbClr>
                  </a:outerShdw>
                </a:effectLst>
              </a:rPr>
              <a:t>Travel Model VMT Method</a:t>
            </a:r>
          </a:p>
        </p:txBody>
      </p:sp>
      <p:sp>
        <p:nvSpPr>
          <p:cNvPr id="40963" name="Rectangle 7"/>
          <p:cNvSpPr>
            <a:spLocks noChangeArrowheads="1"/>
          </p:cNvSpPr>
          <p:nvPr/>
        </p:nvSpPr>
        <p:spPr bwMode="auto">
          <a:xfrm>
            <a:off x="381000" y="838200"/>
            <a:ext cx="3429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8600" indent="-228600">
              <a:buClr>
                <a:schemeClr val="tx1">
                  <a:lumMod val="65000"/>
                </a:schemeClr>
              </a:buClr>
              <a:buFont typeface="Arial" charset="0"/>
              <a:buChar char="•"/>
            </a:pPr>
            <a:r>
              <a:rPr lang="en-US" sz="2400" dirty="0">
                <a:effectLst>
                  <a:outerShdw blurRad="38100" dist="38100" dir="2700000" algn="tl">
                    <a:srgbClr val="000000">
                      <a:alpha val="43137"/>
                    </a:srgbClr>
                  </a:outerShdw>
                </a:effectLst>
                <a:latin typeface="Calibri" pitchFamily="34" charset="0"/>
              </a:rPr>
              <a:t>Traffic volume and speed based estimate</a:t>
            </a:r>
          </a:p>
          <a:p>
            <a:pPr marL="228600" indent="-228600">
              <a:buClr>
                <a:schemeClr val="tx1">
                  <a:lumMod val="65000"/>
                </a:schemeClr>
              </a:buClr>
              <a:buFont typeface="Arial" charset="0"/>
              <a:buChar char="•"/>
            </a:pPr>
            <a:endParaRPr lang="en-US" sz="1200" dirty="0">
              <a:effectLst>
                <a:outerShdw blurRad="38100" dist="38100" dir="2700000" algn="tl">
                  <a:srgbClr val="000000">
                    <a:alpha val="43137"/>
                  </a:srgbClr>
                </a:outerShdw>
              </a:effectLst>
              <a:latin typeface="Calibri" pitchFamily="34" charset="0"/>
            </a:endParaRPr>
          </a:p>
          <a:p>
            <a:pPr marL="228600" indent="-228600">
              <a:buClr>
                <a:schemeClr val="tx1">
                  <a:lumMod val="65000"/>
                </a:schemeClr>
              </a:buClr>
              <a:buFont typeface="Arial" charset="0"/>
              <a:buChar char="•"/>
            </a:pPr>
            <a:r>
              <a:rPr lang="en-US" sz="2400" dirty="0">
                <a:effectLst>
                  <a:outerShdw blurRad="38100" dist="38100" dir="2700000" algn="tl">
                    <a:srgbClr val="000000">
                      <a:alpha val="43137"/>
                    </a:srgbClr>
                  </a:outerShdw>
                </a:effectLst>
                <a:latin typeface="Calibri" pitchFamily="34" charset="0"/>
              </a:rPr>
              <a:t>Volumes derived from trips generated by land uses or activities</a:t>
            </a:r>
          </a:p>
          <a:p>
            <a:pPr marL="228600" indent="-228600">
              <a:buClr>
                <a:schemeClr val="tx1">
                  <a:lumMod val="65000"/>
                </a:schemeClr>
              </a:buClr>
              <a:buFont typeface="Arial" charset="0"/>
              <a:buChar char="•"/>
            </a:pPr>
            <a:endParaRPr lang="en-US" sz="1200" dirty="0">
              <a:effectLst>
                <a:outerShdw blurRad="38100" dist="38100" dir="2700000" algn="tl">
                  <a:srgbClr val="000000">
                    <a:alpha val="43137"/>
                  </a:srgbClr>
                </a:outerShdw>
              </a:effectLst>
              <a:latin typeface="Calibri" pitchFamily="34" charset="0"/>
            </a:endParaRPr>
          </a:p>
          <a:p>
            <a:pPr marL="228600" indent="-228600">
              <a:buClr>
                <a:schemeClr val="tx1">
                  <a:lumMod val="65000"/>
                </a:schemeClr>
              </a:buClr>
              <a:buFont typeface="Arial" charset="0"/>
              <a:buChar char="•"/>
            </a:pPr>
            <a:r>
              <a:rPr lang="en-US" sz="2400" dirty="0">
                <a:effectLst>
                  <a:outerShdw blurRad="38100" dist="38100" dir="2700000" algn="tl">
                    <a:srgbClr val="000000">
                      <a:alpha val="43137"/>
                    </a:srgbClr>
                  </a:outerShdw>
                </a:effectLst>
                <a:latin typeface="Calibri" pitchFamily="34" charset="0"/>
              </a:rPr>
              <a:t>Estimate depends on model form, limits, and data quality</a:t>
            </a:r>
          </a:p>
          <a:p>
            <a:pPr marL="228600" indent="-228600">
              <a:buClr>
                <a:schemeClr val="tx1">
                  <a:lumMod val="65000"/>
                </a:schemeClr>
              </a:buClr>
              <a:buFont typeface="Arial" charset="0"/>
              <a:buChar char="•"/>
            </a:pPr>
            <a:endParaRPr lang="en-US" sz="1200" dirty="0">
              <a:effectLst>
                <a:outerShdw blurRad="38100" dist="38100" dir="2700000" algn="tl">
                  <a:srgbClr val="000000">
                    <a:alpha val="43137"/>
                  </a:srgbClr>
                </a:outerShdw>
              </a:effectLst>
              <a:latin typeface="Calibri" pitchFamily="34" charset="0"/>
            </a:endParaRPr>
          </a:p>
          <a:p>
            <a:pPr marL="228600" indent="-228600">
              <a:buClr>
                <a:schemeClr val="tx1">
                  <a:lumMod val="65000"/>
                </a:schemeClr>
              </a:buClr>
              <a:buFont typeface="Arial" charset="0"/>
              <a:buChar char="•"/>
            </a:pPr>
            <a:r>
              <a:rPr lang="en-US" sz="2400" dirty="0">
                <a:effectLst>
                  <a:outerShdw blurRad="38100" dist="38100" dir="2700000" algn="tl">
                    <a:srgbClr val="000000">
                      <a:alpha val="43137"/>
                    </a:srgbClr>
                  </a:outerShdw>
                </a:effectLst>
                <a:latin typeface="Calibri" pitchFamily="34" charset="0"/>
              </a:rPr>
              <a:t>Can capture VMT multiple ways</a:t>
            </a:r>
          </a:p>
          <a:p>
            <a:pPr marL="228600" indent="-228600">
              <a:buClr>
                <a:schemeClr val="tx1">
                  <a:lumMod val="65000"/>
                </a:schemeClr>
              </a:buClr>
              <a:buFont typeface="Arial" charset="0"/>
              <a:buChar char="•"/>
            </a:pPr>
            <a:endParaRPr lang="en-US" sz="1200" dirty="0">
              <a:effectLst>
                <a:outerShdw blurRad="38100" dist="38100" dir="2700000" algn="tl">
                  <a:srgbClr val="000000">
                    <a:alpha val="43137"/>
                  </a:srgbClr>
                </a:outerShdw>
              </a:effectLst>
              <a:latin typeface="Calibri" pitchFamily="34" charset="0"/>
            </a:endParaRPr>
          </a:p>
          <a:p>
            <a:pPr marL="228600" indent="-228600">
              <a:buClr>
                <a:schemeClr val="tx1">
                  <a:lumMod val="65000"/>
                </a:schemeClr>
              </a:buClr>
              <a:buFont typeface="Arial" charset="0"/>
              <a:buChar char="•"/>
            </a:pPr>
            <a:r>
              <a:rPr lang="en-US" sz="2400" b="1" dirty="0">
                <a:effectLst>
                  <a:outerShdw blurRad="38100" dist="38100" dir="2700000" algn="tl">
                    <a:srgbClr val="000000">
                      <a:alpha val="43137"/>
                    </a:srgbClr>
                  </a:outerShdw>
                </a:effectLst>
                <a:latin typeface="Calibri" pitchFamily="34" charset="0"/>
              </a:rPr>
              <a:t>Citrus Heights = 1,397,340 daily VMT</a:t>
            </a:r>
            <a:br>
              <a:rPr lang="en-US" sz="2400" b="1" dirty="0">
                <a:effectLst>
                  <a:outerShdw blurRad="38100" dist="38100" dir="2700000" algn="tl">
                    <a:srgbClr val="000000">
                      <a:alpha val="43137"/>
                    </a:srgbClr>
                  </a:outerShdw>
                </a:effectLst>
                <a:latin typeface="Calibri" pitchFamily="34" charset="0"/>
              </a:rPr>
            </a:br>
            <a:r>
              <a:rPr lang="en-US" sz="2400" b="1" dirty="0">
                <a:effectLst>
                  <a:outerShdw blurRad="38100" dist="38100" dir="2700000" algn="tl">
                    <a:srgbClr val="000000">
                      <a:alpha val="43137"/>
                    </a:srgbClr>
                  </a:outerShdw>
                </a:effectLst>
                <a:latin typeface="Calibri" pitchFamily="34" charset="0"/>
              </a:rPr>
              <a:t>(weekday)</a:t>
            </a:r>
            <a:endParaRPr lang="en-US" sz="2400" b="1" dirty="0">
              <a:effectLst>
                <a:outerShdw blurRad="38100" dist="38100" dir="2700000" algn="tl">
                  <a:srgbClr val="000000">
                    <a:alpha val="43137"/>
                  </a:srgbClr>
                </a:outerShdw>
              </a:effectLst>
            </a:endParaRPr>
          </a:p>
        </p:txBody>
      </p:sp>
      <p:pic>
        <p:nvPicPr>
          <p:cNvPr id="40964" name="Picture 4" descr="chi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914400"/>
            <a:ext cx="4267200" cy="5522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316920664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533400" y="228600"/>
            <a:ext cx="7696200" cy="6096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defRPr/>
            </a:pPr>
            <a:r>
              <a:rPr lang="en-US" sz="4000" b="1" dirty="0" smtClean="0">
                <a:solidFill>
                  <a:srgbClr val="CCFFCC"/>
                </a:solidFill>
                <a:effectLst>
                  <a:outerShdw blurRad="38100" dist="38100" dir="2700000" algn="tl">
                    <a:srgbClr val="000000">
                      <a:alpha val="43137"/>
                    </a:srgbClr>
                  </a:outerShdw>
                </a:effectLst>
              </a:rPr>
              <a:t>‘Sketch’ Model VMT Methods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970786"/>
            <a:ext cx="4898809" cy="3372614"/>
          </a:xfrm>
          <a:prstGeom prst="rect">
            <a:avLst/>
          </a:prstGeom>
          <a:ln w="25400">
            <a:solidFill>
              <a:schemeClr val="bg1"/>
            </a:solidFill>
          </a:ln>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981200"/>
            <a:ext cx="2829104" cy="2970559"/>
          </a:xfrm>
          <a:prstGeom prst="rect">
            <a:avLst/>
          </a:prstGeom>
          <a:ln w="25400">
            <a:solidFill>
              <a:schemeClr val="bg1"/>
            </a:solidFill>
          </a:ln>
        </p:spPr>
      </p:pic>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94246" y="3886200"/>
            <a:ext cx="4280061" cy="254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P:\UrbanFootprint\00) General Info\UF logo\UF Logo - 2013 0617-02.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10200" y="963698"/>
            <a:ext cx="3483293" cy="3483293"/>
          </a:xfrm>
          <a:prstGeom prst="rect">
            <a:avLst/>
          </a:prstGeom>
          <a:ln w="254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2011Logo_transparent.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9260754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400" y="838200"/>
            <a:ext cx="6386946" cy="2057400"/>
          </a:xfrm>
          <a:solidFill>
            <a:srgbClr val="CCFFCC">
              <a:alpha val="0"/>
            </a:srgbClr>
          </a:solidFill>
        </p:spPr>
        <p:txBody>
          <a:bodyPr/>
          <a:lstStyle/>
          <a:p>
            <a:r>
              <a:rPr lang="en-US" sz="2400" dirty="0" smtClean="0"/>
              <a:t>“</a:t>
            </a:r>
            <a:r>
              <a:rPr lang="en-US" sz="2400" i="1" dirty="0" smtClean="0"/>
              <a:t>All truth passes through three stages.  First, it is ridiculed.  Second, it is violently opposed.  Third, it is accepted as being self-evident</a:t>
            </a:r>
            <a:r>
              <a:rPr lang="en-US" sz="2400" dirty="0" smtClean="0"/>
              <a:t>.”</a:t>
            </a:r>
          </a:p>
          <a:p>
            <a:endParaRPr lang="en-US" sz="2400" dirty="0"/>
          </a:p>
          <a:p>
            <a:r>
              <a:rPr lang="en-US" sz="2400" dirty="0" smtClean="0"/>
              <a:t>- Arthur Schopenhauer, German Philosopher</a:t>
            </a:r>
            <a:endParaRPr lang="en-US" sz="2400" dirty="0"/>
          </a:p>
        </p:txBody>
      </p:sp>
      <p:sp>
        <p:nvSpPr>
          <p:cNvPr id="5" name="Text Placeholder 2"/>
          <p:cNvSpPr txBox="1">
            <a:spLocks/>
          </p:cNvSpPr>
          <p:nvPr/>
        </p:nvSpPr>
        <p:spPr>
          <a:xfrm>
            <a:off x="1967346" y="3581400"/>
            <a:ext cx="6386946" cy="2438400"/>
          </a:xfrm>
          <a:prstGeom prst="rect">
            <a:avLst/>
          </a:prstGeom>
          <a:solidFill>
            <a:srgbClr val="CCFFCC">
              <a:alpha val="20000"/>
            </a:srgbClr>
          </a:solidFill>
        </p:spPr>
        <p:txBody>
          <a:bodyPr vert="horz" tIns="0">
            <a:noAutofit/>
          </a:bodyPr>
          <a:lstStyle>
            <a:lvl1pPr marL="0" marR="0" indent="0" algn="r" rtl="0" eaLnBrk="1" latinLnBrk="0" hangingPunct="1">
              <a:spcBef>
                <a:spcPct val="20000"/>
              </a:spcBef>
              <a:buClr>
                <a:schemeClr val="accent1"/>
              </a:buClr>
              <a:buSzPct val="80000"/>
              <a:buFontTx/>
              <a:buNone/>
              <a:defRPr kumimoji="0" sz="1800" i="0" kern="1200" baseline="0">
                <a:solidFill>
                  <a:schemeClr val="tx1"/>
                </a:solidFill>
                <a:latin typeface="Calibri" pitchFamily="34" charset="0"/>
                <a:ea typeface="+mn-ea"/>
                <a:cs typeface="Calibri" pitchFamily="34" charset="0"/>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fontAlgn="auto">
              <a:spcAft>
                <a:spcPts val="0"/>
              </a:spcAft>
            </a:pPr>
            <a:r>
              <a:rPr lang="en-US" sz="2400" dirty="0" smtClean="0"/>
              <a:t>“</a:t>
            </a:r>
            <a:r>
              <a:rPr lang="en-US" sz="2400" i="1" dirty="0" smtClean="0"/>
              <a:t>All CEQA changes pass through three stages.  First, they are ridiculed.  Second, they are legally opposed.  Third, they are accepted after being validated by the courts</a:t>
            </a:r>
            <a:r>
              <a:rPr lang="en-US" sz="2400" dirty="0" smtClean="0"/>
              <a:t>.”</a:t>
            </a:r>
          </a:p>
          <a:p>
            <a:pPr fontAlgn="auto">
              <a:spcAft>
                <a:spcPts val="0"/>
              </a:spcAft>
            </a:pPr>
            <a:endParaRPr lang="en-US" sz="2400" dirty="0" smtClean="0"/>
          </a:p>
          <a:p>
            <a:pPr fontAlgn="auto">
              <a:spcAft>
                <a:spcPts val="0"/>
              </a:spcAft>
            </a:pPr>
            <a:r>
              <a:rPr lang="en-US" sz="2400" dirty="0" smtClean="0"/>
              <a:t>- Ronald T. Milam</a:t>
            </a:r>
            <a:endParaRPr lang="en-US" sz="2400" dirty="0"/>
          </a:p>
        </p:txBody>
      </p:sp>
      <p:pic>
        <p:nvPicPr>
          <p:cNvPr id="6"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0293148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8975" y="914400"/>
            <a:ext cx="8769350" cy="512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5706090" y="692670"/>
            <a:ext cx="3361710" cy="5654868"/>
            <a:chOff x="3343890" y="1646723"/>
            <a:chExt cx="2599710" cy="4373077"/>
          </a:xfrm>
        </p:grpSpPr>
        <p:pic>
          <p:nvPicPr>
            <p:cNvPr id="4098"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343890" y="1646723"/>
              <a:ext cx="2599710" cy="4373077"/>
            </a:xfrm>
            <a:prstGeom prst="round2DiagRect">
              <a:avLst>
                <a:gd name="adj1" fmla="val 16667"/>
                <a:gd name="adj2" fmla="val 0"/>
              </a:avLst>
            </a:prstGeom>
            <a:ln w="38100" cap="sq">
              <a:solidFill>
                <a:schemeClr val="bg1"/>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ectangle 6"/>
            <p:cNvSpPr/>
            <p:nvPr/>
          </p:nvSpPr>
          <p:spPr>
            <a:xfrm rot="18623188">
              <a:off x="3825341" y="4117238"/>
              <a:ext cx="1577676" cy="369332"/>
            </a:xfrm>
            <a:prstGeom prst="rect">
              <a:avLst/>
            </a:prstGeom>
          </p:spPr>
          <p:txBody>
            <a:bodyPr wrap="none">
              <a:spAutoFit/>
            </a:bodyPr>
            <a:lstStyle/>
            <a:p>
              <a:r>
                <a:rPr lang="en-US" kern="0" dirty="0" smtClean="0">
                  <a:solidFill>
                    <a:srgbClr val="FF0000"/>
                  </a:solidFill>
                  <a:ea typeface="ＭＳ Ｐゴシック" pitchFamily="-112" charset="-128"/>
                  <a:sym typeface="Lucida Grande" pitchFamily="-112" charset="0"/>
                </a:rPr>
                <a:t>Sample Results</a:t>
              </a:r>
              <a:endParaRPr lang="en-US" dirty="0">
                <a:solidFill>
                  <a:srgbClr val="FF0000"/>
                </a:solidFill>
              </a:endParaRPr>
            </a:p>
          </p:txBody>
        </p:sp>
      </p:grpSp>
      <p:sp>
        <p:nvSpPr>
          <p:cNvPr id="8" name="Rectangle 20"/>
          <p:cNvSpPr txBox="1">
            <a:spLocks noChangeArrowheads="1"/>
          </p:cNvSpPr>
          <p:nvPr>
            <p:custDataLst>
              <p:tags r:id="rId2"/>
            </p:custDataLst>
          </p:nvPr>
        </p:nvSpPr>
        <p:spPr>
          <a:xfrm>
            <a:off x="152400" y="6042738"/>
            <a:ext cx="9144000" cy="425258"/>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91440" indent="-39688" fontAlgn="auto">
              <a:spcAft>
                <a:spcPts val="0"/>
              </a:spcAft>
            </a:pPr>
            <a:r>
              <a:rPr lang="en-US" sz="1600" dirty="0" smtClean="0">
                <a:effectLst>
                  <a:outerShdw blurRad="38100" dist="38100" dir="2700000" algn="tl">
                    <a:srgbClr val="000000">
                      <a:alpha val="43137"/>
                    </a:srgbClr>
                  </a:outerShdw>
                </a:effectLst>
                <a:latin typeface="Calibri" pitchFamily="34" charset="0"/>
                <a:ea typeface="ＭＳ Ｐゴシック" pitchFamily="-112" charset="-128"/>
                <a:cs typeface="Gill Sans MT" pitchFamily="34" charset="0"/>
              </a:rPr>
              <a:t>Source:  </a:t>
            </a:r>
            <a:r>
              <a:rPr lang="en-US" sz="1600" dirty="0" err="1" smtClean="0">
                <a:effectLst>
                  <a:outerShdw blurRad="38100" dist="38100" dir="2700000" algn="tl">
                    <a:srgbClr val="000000">
                      <a:alpha val="43137"/>
                    </a:srgbClr>
                  </a:outerShdw>
                </a:effectLst>
                <a:latin typeface="Calibri" pitchFamily="34" charset="0"/>
                <a:ea typeface="ＭＳ Ｐゴシック" pitchFamily="-112" charset="-128"/>
                <a:cs typeface="Gill Sans MT" pitchFamily="34" charset="0"/>
              </a:rPr>
              <a:t>Calthorpe</a:t>
            </a:r>
            <a:endParaRPr lang="en-US" sz="1600" dirty="0">
              <a:effectLst>
                <a:outerShdw blurRad="38100" dist="38100" dir="2700000" algn="tl">
                  <a:srgbClr val="000000">
                    <a:alpha val="43137"/>
                  </a:srgbClr>
                </a:outerShdw>
              </a:effectLst>
              <a:latin typeface="Calibri" pitchFamily="34" charset="0"/>
              <a:ea typeface="ＭＳ Ｐゴシック" pitchFamily="-112" charset="-128"/>
              <a:cs typeface="Gill Sans MT" pitchFamily="34" charset="0"/>
            </a:endParaRPr>
          </a:p>
        </p:txBody>
      </p:sp>
      <p:sp>
        <p:nvSpPr>
          <p:cNvPr id="9" name="Rectangle 20"/>
          <p:cNvSpPr txBox="1">
            <a:spLocks noChangeArrowheads="1"/>
          </p:cNvSpPr>
          <p:nvPr>
            <p:custDataLst>
              <p:tags r:id="rId3"/>
            </p:custDataLst>
          </p:nvPr>
        </p:nvSpPr>
        <p:spPr>
          <a:xfrm>
            <a:off x="218974" y="-228600"/>
            <a:ext cx="8956675" cy="11430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39688" indent="-39688" fontAlgn="auto">
              <a:spcAft>
                <a:spcPts val="0"/>
              </a:spcAft>
            </a:pPr>
            <a:r>
              <a:rPr lang="en-US" sz="4000" b="1" dirty="0" smtClean="0">
                <a:solidFill>
                  <a:srgbClr val="CCFFCC"/>
                </a:solidFill>
                <a:effectLst>
                  <a:outerShdw blurRad="38100" dist="38100" dir="2700000" algn="tl">
                    <a:srgbClr val="000000">
                      <a:alpha val="43137"/>
                    </a:srgbClr>
                  </a:outerShdw>
                </a:effectLst>
                <a:ea typeface="ＭＳ Ｐゴシック" pitchFamily="-112" charset="-128"/>
                <a:cs typeface="Gill Sans MT" pitchFamily="34" charset="0"/>
              </a:rPr>
              <a:t>Urban</a:t>
            </a:r>
            <a:r>
              <a:rPr lang="en-US" sz="4000" b="1" dirty="0" smtClean="0">
                <a:effectLst>
                  <a:outerShdw blurRad="38100" dist="38100" dir="2700000" algn="tl">
                    <a:srgbClr val="000000">
                      <a:alpha val="43137"/>
                    </a:srgbClr>
                  </a:outerShdw>
                </a:effectLst>
                <a:ea typeface="ＭＳ Ｐゴシック" pitchFamily="-112" charset="-128"/>
                <a:cs typeface="Gill Sans MT" pitchFamily="34" charset="0"/>
              </a:rPr>
              <a:t>Footprint</a:t>
            </a:r>
            <a:r>
              <a:rPr lang="en-US" sz="4000" b="1" dirty="0" smtClean="0">
                <a:solidFill>
                  <a:srgbClr val="CCFFCC"/>
                </a:solidFill>
                <a:effectLst>
                  <a:outerShdw blurRad="38100" dist="38100" dir="2700000" algn="tl">
                    <a:srgbClr val="000000">
                      <a:alpha val="43137"/>
                    </a:srgbClr>
                  </a:outerShdw>
                </a:effectLst>
                <a:ea typeface="ＭＳ Ｐゴシック" pitchFamily="-112" charset="-128"/>
                <a:cs typeface="Gill Sans MT" pitchFamily="34" charset="0"/>
              </a:rPr>
              <a:t> – VMT Module</a:t>
            </a:r>
            <a:endParaRPr lang="en-US" sz="4000" b="1" dirty="0">
              <a:solidFill>
                <a:srgbClr val="CCFFCC"/>
              </a:solidFill>
              <a:effectLst>
                <a:outerShdw blurRad="38100" dist="38100" dir="2700000" algn="tl">
                  <a:srgbClr val="000000">
                    <a:alpha val="43137"/>
                  </a:srgbClr>
                </a:outerShdw>
              </a:effectLst>
              <a:ea typeface="ＭＳ Ｐゴシック" pitchFamily="-112" charset="-128"/>
              <a:cs typeface="Gill Sans MT" pitchFamily="34" charset="0"/>
            </a:endParaRPr>
          </a:p>
        </p:txBody>
      </p:sp>
      <p:pic>
        <p:nvPicPr>
          <p:cNvPr id="12" name="Picture 8" descr="2011Logo_transparent.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1168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367970"/>
            <a:ext cx="2819400" cy="1524000"/>
          </a:xfrm>
          <a:prstGeom prst="rect">
            <a:avLst/>
          </a:prstGeom>
          <a:noFill/>
          <a:ln w="9525">
            <a:noFill/>
            <a:miter lim="800000"/>
            <a:headEnd/>
            <a:tailEnd/>
          </a:ln>
        </p:spPr>
        <p:txBody>
          <a:bodyPr anchor="ctr"/>
          <a:lstStyle>
            <a:defPPr>
              <a:defRPr lang="en-US"/>
            </a:defPPr>
            <a:lvl1pPr algn="ctr">
              <a:defRPr sz="4400" kern="0">
                <a:solidFill>
                  <a:srgbClr val="FFFFFF"/>
                </a:solidFill>
                <a:latin typeface="Georgia" pitchFamily="18" charset="0"/>
              </a:defRPr>
            </a:lvl1pPr>
          </a:lstStyle>
          <a:p>
            <a:pPr algn="l"/>
            <a:r>
              <a:rPr lang="en-US" sz="3200" b="1" dirty="0" smtClean="0">
                <a:solidFill>
                  <a:srgbClr val="CCFFCC"/>
                </a:solidFill>
                <a:effectLst>
                  <a:outerShdw blurRad="38100" dist="38100" dir="2700000" algn="tl">
                    <a:srgbClr val="000000">
                      <a:alpha val="43137"/>
                    </a:srgbClr>
                  </a:outerShdw>
                </a:effectLst>
                <a:latin typeface="+mj-lt"/>
              </a:rPr>
              <a:t>VMT Validation</a:t>
            </a:r>
          </a:p>
          <a:p>
            <a:pPr lvl="0" algn="l"/>
            <a:r>
              <a:rPr lang="en-US" sz="2400" kern="1200" dirty="0">
                <a:solidFill>
                  <a:schemeClr val="tx1"/>
                </a:solidFill>
                <a:latin typeface="Calibri" pitchFamily="34" charset="0"/>
              </a:rPr>
              <a:t>UrbanFootprint</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6628" y="228600"/>
            <a:ext cx="5171572" cy="4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P:\California Vision 08-29\GIS\Exports\Scenarios July 2012\VMT SCAG SCS 2.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0" y="4893942"/>
            <a:ext cx="9144001" cy="1361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2011Logo_transparent.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469135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587514"/>
            <a:ext cx="9144000" cy="707886"/>
          </a:xfrm>
          <a:prstGeom prst="rect">
            <a:avLst/>
          </a:prstGeom>
          <a:noFill/>
          <a:ln w="9525">
            <a:noFill/>
            <a:miter lim="800000"/>
            <a:headEnd/>
            <a:tailEnd/>
          </a:ln>
        </p:spPr>
        <p:txBody>
          <a:bodyPr wrap="square">
            <a:spAutoFit/>
          </a:bodyPr>
          <a:lstStyle/>
          <a:p>
            <a:pPr algn="ctr" fontAlgn="auto">
              <a:spcBef>
                <a:spcPct val="50000"/>
              </a:spcBef>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VMT Apples vs. VMT Oranges</a:t>
            </a:r>
            <a:endParaRPr lang="en-US" sz="4000" b="1" dirty="0">
              <a:solidFill>
                <a:srgbClr val="CCFFCC"/>
              </a:solidFill>
              <a:effectLst>
                <a:outerShdw blurRad="38100" dist="38100" dir="2700000" algn="tl">
                  <a:srgbClr val="000000">
                    <a:alpha val="43137"/>
                  </a:srgbClr>
                </a:outerShdw>
              </a:effectLst>
              <a:latin typeface="+mj-lt"/>
              <a:cs typeface="Calibri" pitchFamily="34" charset="0"/>
            </a:endParaRPr>
          </a:p>
        </p:txBody>
      </p:sp>
      <p:graphicFrame>
        <p:nvGraphicFramePr>
          <p:cNvPr id="4" name="Table 3"/>
          <p:cNvGraphicFramePr>
            <a:graphicFrameLocks noGrp="1"/>
          </p:cNvGraphicFramePr>
          <p:nvPr>
            <p:extLst/>
          </p:nvPr>
        </p:nvGraphicFramePr>
        <p:xfrm>
          <a:off x="174172" y="1828800"/>
          <a:ext cx="8803127" cy="3688080"/>
        </p:xfrm>
        <a:graphic>
          <a:graphicData uri="http://schemas.openxmlformats.org/drawingml/2006/table">
            <a:tbl>
              <a:tblPr firstRow="1" firstCol="1" bandRow="1">
                <a:tableStyleId>{5C22544A-7EE6-4342-B048-85BDC9FD1C3A}</a:tableStyleId>
              </a:tblPr>
              <a:tblGrid>
                <a:gridCol w="4876800"/>
                <a:gridCol w="1143000"/>
                <a:gridCol w="1371600"/>
                <a:gridCol w="1411727"/>
              </a:tblGrid>
              <a:tr h="159180">
                <a:tc rowSpan="2">
                  <a:txBody>
                    <a:bodyPr/>
                    <a:lstStyle/>
                    <a:p>
                      <a:pPr marL="0" marR="0" algn="ctr">
                        <a:spcBef>
                          <a:spcPts val="0"/>
                        </a:spcBef>
                        <a:spcAft>
                          <a:spcPts val="0"/>
                        </a:spcAft>
                      </a:pPr>
                      <a:r>
                        <a:rPr lang="en-US" sz="2000" b="1" dirty="0" smtClean="0">
                          <a:solidFill>
                            <a:schemeClr val="bg1"/>
                          </a:solidFill>
                          <a:effectLst/>
                          <a:latin typeface="Calibri" pitchFamily="34" charset="0"/>
                        </a:rPr>
                        <a:t>Trip Length Estimates</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gridSpan="3">
                  <a:txBody>
                    <a:bodyPr/>
                    <a:lstStyle/>
                    <a:p>
                      <a:pPr marL="0" marR="0" algn="ctr">
                        <a:spcBef>
                          <a:spcPts val="0"/>
                        </a:spcBef>
                        <a:spcAft>
                          <a:spcPts val="0"/>
                        </a:spcAft>
                      </a:pPr>
                      <a:r>
                        <a:rPr lang="en-US" sz="2000" b="1" dirty="0" smtClean="0">
                          <a:solidFill>
                            <a:schemeClr val="bg1"/>
                          </a:solidFill>
                          <a:effectLst/>
                          <a:latin typeface="Calibri" pitchFamily="34" charset="0"/>
                          <a:ea typeface="Calibri"/>
                        </a:rPr>
                        <a:t>Average</a:t>
                      </a:r>
                      <a:r>
                        <a:rPr lang="en-US" sz="2000" b="1" baseline="0" dirty="0" smtClean="0">
                          <a:solidFill>
                            <a:schemeClr val="bg1"/>
                          </a:solidFill>
                          <a:effectLst/>
                          <a:latin typeface="Calibri" pitchFamily="34" charset="0"/>
                          <a:ea typeface="Calibri"/>
                        </a:rPr>
                        <a:t> Trip Length by</a:t>
                      </a:r>
                    </a:p>
                    <a:p>
                      <a:pPr marL="0" marR="0" algn="ctr">
                        <a:spcBef>
                          <a:spcPts val="0"/>
                        </a:spcBef>
                        <a:spcAft>
                          <a:spcPts val="0"/>
                        </a:spcAft>
                      </a:pPr>
                      <a:r>
                        <a:rPr lang="en-US" sz="2000" b="1" baseline="0" dirty="0" smtClean="0">
                          <a:solidFill>
                            <a:schemeClr val="bg1"/>
                          </a:solidFill>
                          <a:effectLst/>
                          <a:latin typeface="Calibri" pitchFamily="34" charset="0"/>
                          <a:ea typeface="Calibri"/>
                        </a:rPr>
                        <a:t>Trip Purpose</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pPr marL="0" marR="0" algn="ctr">
                        <a:spcBef>
                          <a:spcPts val="0"/>
                        </a:spcBef>
                        <a:spcAft>
                          <a:spcPts val="0"/>
                        </a:spcAft>
                      </a:pPr>
                      <a:endParaRPr lang="en-US" sz="2500" dirty="0">
                        <a:effectLst/>
                        <a:latin typeface="Calibri"/>
                        <a:ea typeface="Calibri"/>
                      </a:endParaRPr>
                    </a:p>
                  </a:txBody>
                  <a:tcPr marL="155351" marR="155351" marT="0" marB="0" anchor="b">
                    <a:solidFill>
                      <a:schemeClr val="accent3">
                        <a:lumMod val="60000"/>
                        <a:lumOff val="40000"/>
                      </a:schemeClr>
                    </a:solidFill>
                  </a:tcPr>
                </a:tc>
                <a:tc hMerge="1">
                  <a:txBody>
                    <a:bodyPr/>
                    <a:lstStyle/>
                    <a:p>
                      <a:pPr marL="0" marR="0" algn="ctr">
                        <a:spcBef>
                          <a:spcPts val="0"/>
                        </a:spcBef>
                        <a:spcAft>
                          <a:spcPts val="0"/>
                        </a:spcAft>
                      </a:pPr>
                      <a:endParaRPr lang="en-US" sz="2500" dirty="0">
                        <a:effectLst/>
                        <a:latin typeface="Calibri"/>
                        <a:ea typeface="Calibri"/>
                      </a:endParaRPr>
                    </a:p>
                  </a:txBody>
                  <a:tcPr marL="155351" marR="155351" marT="0" marB="0" anchor="b">
                    <a:solidFill>
                      <a:schemeClr val="accent3">
                        <a:lumMod val="60000"/>
                        <a:lumOff val="40000"/>
                      </a:schemeClr>
                    </a:solidFill>
                  </a:tcPr>
                </a:tc>
              </a:tr>
              <a:tr h="159180">
                <a:tc vMerge="1">
                  <a:txBody>
                    <a:bodyPr/>
                    <a:lstStyle/>
                    <a:p>
                      <a:pPr marL="0" marR="0" algn="ctr">
                        <a:spcBef>
                          <a:spcPts val="0"/>
                        </a:spcBef>
                        <a:spcAft>
                          <a:spcPts val="0"/>
                        </a:spcAft>
                      </a:pPr>
                      <a:endParaRPr lang="en-US" sz="2000" b="1" dirty="0">
                        <a:solidFill>
                          <a:schemeClr val="bg1"/>
                        </a:solidFill>
                        <a:effectLst/>
                        <a:latin typeface="+mn-lt"/>
                        <a:ea typeface="Calibri"/>
                      </a:endParaRPr>
                    </a:p>
                  </a:txBody>
                  <a:tcPr marL="155351" marR="155351" marT="0" marB="0" anchor="b">
                    <a:lnL w="19050" cap="flat" cmpd="sng" algn="ctr">
                      <a:solidFill>
                        <a:schemeClr val="accent3">
                          <a:lumMod val="50000"/>
                        </a:schemeClr>
                      </a:solidFill>
                      <a:prstDash val="solid"/>
                      <a:round/>
                      <a:headEnd type="none" w="med" len="med"/>
                      <a:tailEnd type="none" w="med" len="med"/>
                    </a:lnL>
                    <a:lnR w="19050" cap="flat" cmpd="sng" algn="ctr">
                      <a:solidFill>
                        <a:schemeClr val="accent3">
                          <a:lumMod val="50000"/>
                        </a:schemeClr>
                      </a:solidFill>
                      <a:prstDash val="solid"/>
                      <a:round/>
                      <a:headEnd type="none" w="med" len="med"/>
                      <a:tailEnd type="none" w="med" len="med"/>
                    </a:lnR>
                    <a:lnT w="19050" cap="flat" cmpd="sng" algn="ctr">
                      <a:solidFill>
                        <a:schemeClr val="accent3">
                          <a:lumMod val="50000"/>
                        </a:schemeClr>
                      </a:solidFill>
                      <a:prstDash val="solid"/>
                      <a:round/>
                      <a:headEnd type="none" w="med" len="med"/>
                      <a:tailEnd type="none" w="med" len="med"/>
                    </a:lnT>
                    <a:lnB w="19050" cap="flat" cmpd="sng" algn="ctr">
                      <a:solidFill>
                        <a:schemeClr val="accent3">
                          <a:lumMod val="50000"/>
                        </a:schemeClr>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smtClean="0">
                          <a:solidFill>
                            <a:schemeClr val="bg1"/>
                          </a:solidFill>
                          <a:effectLst/>
                          <a:latin typeface="Calibri" pitchFamily="34" charset="0"/>
                        </a:rPr>
                        <a:t>HBO</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smtClean="0">
                          <a:solidFill>
                            <a:schemeClr val="bg1"/>
                          </a:solidFill>
                          <a:effectLst/>
                          <a:latin typeface="Calibri" pitchFamily="34" charset="0"/>
                        </a:rPr>
                        <a:t>HBS</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smtClean="0">
                          <a:solidFill>
                            <a:schemeClr val="bg1"/>
                          </a:solidFill>
                          <a:effectLst/>
                          <a:latin typeface="Calibri" pitchFamily="34" charset="0"/>
                        </a:rPr>
                        <a:t>HBW</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r>
              <a:tr h="457200">
                <a:tc>
                  <a:txBody>
                    <a:bodyPr/>
                    <a:lstStyle/>
                    <a:p>
                      <a:pPr marL="0" marR="0">
                        <a:spcBef>
                          <a:spcPts val="0"/>
                        </a:spcBef>
                        <a:spcAft>
                          <a:spcPts val="0"/>
                        </a:spcAft>
                      </a:pPr>
                      <a:r>
                        <a:rPr lang="en-US" sz="2000" b="1" dirty="0" err="1" smtClean="0">
                          <a:solidFill>
                            <a:schemeClr val="bg1"/>
                          </a:solidFill>
                          <a:effectLst/>
                          <a:latin typeface="Calibri" pitchFamily="34" charset="0"/>
                        </a:rPr>
                        <a:t>CalEEMod</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7.50</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7.30</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rgbClr val="FF0000"/>
                          </a:solidFill>
                          <a:effectLst/>
                          <a:latin typeface="Calibri" pitchFamily="34" charset="0"/>
                        </a:rPr>
                        <a:t>10.80</a:t>
                      </a:r>
                      <a:endParaRPr lang="en-US" sz="2000" b="1" dirty="0">
                        <a:solidFill>
                          <a:srgbClr val="FF0000"/>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r>
              <a:tr h="609600">
                <a:tc>
                  <a:txBody>
                    <a:bodyPr/>
                    <a:lstStyle/>
                    <a:p>
                      <a:pPr marL="0" marR="0">
                        <a:spcBef>
                          <a:spcPts val="0"/>
                        </a:spcBef>
                        <a:spcAft>
                          <a:spcPts val="0"/>
                        </a:spcAft>
                      </a:pPr>
                      <a:r>
                        <a:rPr lang="en-US" sz="2000" b="1" dirty="0" smtClean="0">
                          <a:solidFill>
                            <a:schemeClr val="bg1"/>
                          </a:solidFill>
                          <a:effectLst/>
                          <a:latin typeface="Calibri" pitchFamily="34" charset="0"/>
                        </a:rPr>
                        <a:t>VMT</a:t>
                      </a:r>
                      <a:r>
                        <a:rPr lang="en-US" sz="2000" b="1" baseline="0" dirty="0" smtClean="0">
                          <a:solidFill>
                            <a:schemeClr val="bg1"/>
                          </a:solidFill>
                          <a:effectLst/>
                          <a:latin typeface="Calibri" pitchFamily="34" charset="0"/>
                        </a:rPr>
                        <a:t> Spreadsheet Model</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7.22</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7.22</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rgbClr val="FF0000"/>
                          </a:solidFill>
                          <a:effectLst/>
                          <a:latin typeface="Calibri" pitchFamily="34" charset="0"/>
                        </a:rPr>
                        <a:t>12.54</a:t>
                      </a:r>
                      <a:endParaRPr lang="en-US" sz="2000" b="1" dirty="0">
                        <a:solidFill>
                          <a:srgbClr val="FF0000"/>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r>
              <a:tr h="609600">
                <a:tc>
                  <a:txBody>
                    <a:bodyPr/>
                    <a:lstStyle/>
                    <a:p>
                      <a:pPr marL="0" marR="0">
                        <a:spcBef>
                          <a:spcPts val="0"/>
                        </a:spcBef>
                        <a:spcAft>
                          <a:spcPts val="0"/>
                        </a:spcAft>
                      </a:pPr>
                      <a:r>
                        <a:rPr lang="en-US" sz="2000" b="1" dirty="0" smtClean="0">
                          <a:solidFill>
                            <a:schemeClr val="bg1"/>
                          </a:solidFill>
                          <a:effectLst/>
                          <a:latin typeface="Calibri" pitchFamily="34" charset="0"/>
                        </a:rPr>
                        <a:t>MPO Travel </a:t>
                      </a:r>
                      <a:r>
                        <a:rPr lang="en-US" sz="2000" b="1" dirty="0">
                          <a:solidFill>
                            <a:schemeClr val="bg1"/>
                          </a:solidFill>
                          <a:effectLst/>
                          <a:latin typeface="Calibri" pitchFamily="34" charset="0"/>
                        </a:rPr>
                        <a:t>Forecasting Model</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7.26</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effectLst/>
                          <a:latin typeface="Calibri" pitchFamily="34" charset="0"/>
                        </a:rPr>
                        <a:t>7.26</a:t>
                      </a:r>
                      <a:endParaRPr lang="en-US" sz="2000" b="1" dirty="0">
                        <a:solidFill>
                          <a:schemeClr val="bg1"/>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rgbClr val="FF0000"/>
                          </a:solidFill>
                          <a:effectLst/>
                          <a:latin typeface="Calibri" pitchFamily="34" charset="0"/>
                        </a:rPr>
                        <a:t>5.87</a:t>
                      </a:r>
                      <a:endParaRPr lang="en-US" sz="2000" b="1" dirty="0">
                        <a:solidFill>
                          <a:srgbClr val="FF0000"/>
                        </a:solidFill>
                        <a:effectLst/>
                        <a:latin typeface="Calibri" pitchFamily="34" charset="0"/>
                        <a:ea typeface="Calibri"/>
                      </a:endParaRP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r>
              <a:tr h="394961">
                <a:tc gridSpan="4">
                  <a:txBody>
                    <a:bodyPr/>
                    <a:lstStyle/>
                    <a:p>
                      <a:pPr marL="0" marR="0" lvl="0" indent="0">
                        <a:spcBef>
                          <a:spcPts val="0"/>
                        </a:spcBef>
                        <a:spcAft>
                          <a:spcPts val="0"/>
                        </a:spcAft>
                        <a:buFont typeface="+mj-lt"/>
                        <a:buNone/>
                      </a:pPr>
                      <a:r>
                        <a:rPr lang="en-US" sz="1800" b="0" u="sng" dirty="0" smtClean="0">
                          <a:solidFill>
                            <a:schemeClr val="bg1"/>
                          </a:solidFill>
                          <a:effectLst/>
                          <a:latin typeface="Calibri" pitchFamily="34" charset="0"/>
                        </a:rPr>
                        <a:t>Notes:</a:t>
                      </a:r>
                    </a:p>
                    <a:p>
                      <a:pPr marL="0" marR="0" lvl="0" indent="0">
                        <a:spcBef>
                          <a:spcPts val="0"/>
                        </a:spcBef>
                        <a:spcAft>
                          <a:spcPts val="0"/>
                        </a:spcAft>
                        <a:buFont typeface="+mj-lt"/>
                        <a:buNone/>
                      </a:pPr>
                      <a:r>
                        <a:rPr lang="en-US" sz="1800" b="0" dirty="0" smtClean="0">
                          <a:solidFill>
                            <a:schemeClr val="bg1"/>
                          </a:solidFill>
                          <a:effectLst/>
                          <a:latin typeface="Calibri" pitchFamily="34" charset="0"/>
                        </a:rPr>
                        <a:t>HBO</a:t>
                      </a:r>
                      <a:r>
                        <a:rPr lang="en-US" sz="1800" b="0" baseline="0" dirty="0" smtClean="0">
                          <a:solidFill>
                            <a:schemeClr val="bg1"/>
                          </a:solidFill>
                          <a:effectLst/>
                          <a:latin typeface="Calibri" pitchFamily="34" charset="0"/>
                        </a:rPr>
                        <a:t> = Home-Based Other </a:t>
                      </a:r>
                    </a:p>
                    <a:p>
                      <a:pPr marL="0" marR="0" lvl="0" indent="0">
                        <a:spcBef>
                          <a:spcPts val="0"/>
                        </a:spcBef>
                        <a:spcAft>
                          <a:spcPts val="0"/>
                        </a:spcAft>
                        <a:buFont typeface="+mj-lt"/>
                        <a:buNone/>
                      </a:pPr>
                      <a:r>
                        <a:rPr lang="en-US" sz="1800" b="0" baseline="0" dirty="0" smtClean="0">
                          <a:solidFill>
                            <a:schemeClr val="bg1"/>
                          </a:solidFill>
                          <a:effectLst/>
                          <a:latin typeface="Calibri" pitchFamily="34" charset="0"/>
                        </a:rPr>
                        <a:t>HBS = Home-Based Shopping</a:t>
                      </a:r>
                    </a:p>
                    <a:p>
                      <a:pPr marL="0" marR="0" lvl="0" indent="0">
                        <a:spcBef>
                          <a:spcPts val="0"/>
                        </a:spcBef>
                        <a:spcAft>
                          <a:spcPts val="0"/>
                        </a:spcAft>
                        <a:buFont typeface="+mj-lt"/>
                        <a:buNone/>
                      </a:pPr>
                      <a:r>
                        <a:rPr lang="en-US" sz="1800" b="0" baseline="0" dirty="0" smtClean="0">
                          <a:solidFill>
                            <a:schemeClr val="bg1"/>
                          </a:solidFill>
                          <a:effectLst/>
                          <a:latin typeface="Calibri" pitchFamily="34" charset="0"/>
                        </a:rPr>
                        <a:t>HBW = Home-Based Work</a:t>
                      </a:r>
                    </a:p>
                  </a:txBody>
                  <a:tcPr marL="155351" marR="15535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6"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3984962417"/>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105400" y="3581400"/>
            <a:ext cx="39624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What SB 743 Proposes To Do</a:t>
            </a:r>
          </a:p>
          <a:p>
            <a:pPr>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Potentially adds accessibility to CEQA analysis</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GreenValleyNatoma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762000" y="304800"/>
            <a:ext cx="2479853" cy="2286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Isosceles Triangle 3"/>
          <p:cNvSpPr/>
          <p:nvPr/>
        </p:nvSpPr>
        <p:spPr>
          <a:xfrm>
            <a:off x="4152900" y="3352800"/>
            <a:ext cx="838200" cy="685800"/>
          </a:xfrm>
          <a:prstGeom prst="triangle">
            <a:avLst/>
          </a:pr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33400" y="2819400"/>
            <a:ext cx="8167180" cy="952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0" y="776630"/>
            <a:ext cx="2452180" cy="2514600"/>
          </a:xfrm>
          <a:prstGeom prst="rect">
            <a:avLst/>
          </a:prstGeom>
        </p:spPr>
      </p:pic>
      <p:sp>
        <p:nvSpPr>
          <p:cNvPr id="14" name="W¥ل云玗İαЂÕØÚáÛ丫:Téxt Plàçèhòlðêr 表¥鷗字㌍_W 2"/>
          <p:cNvSpPr txBox="1">
            <a:spLocks/>
          </p:cNvSpPr>
          <p:nvPr/>
        </p:nvSpPr>
        <p:spPr>
          <a:xfrm>
            <a:off x="762000" y="2133599"/>
            <a:ext cx="2479853" cy="457201"/>
          </a:xfrm>
          <a:prstGeom prst="rect">
            <a:avLst/>
          </a:prstGeom>
          <a:solidFill>
            <a:schemeClr val="tx1">
              <a:alpha val="35000"/>
            </a:schemeClr>
          </a:solidFill>
        </p:spPr>
        <p:txBody>
          <a:bodyPr vert="horz" tIns="91440" bIns="91440" anchor="ctr">
            <a:noAutofit/>
          </a:bodyPr>
          <a:lstStyle>
            <a:lvl1pPr marL="0" marR="0" indent="0" algn="l" rtl="0" eaLnBrk="1" latinLnBrk="0" hangingPunct="1">
              <a:spcBef>
                <a:spcPct val="20000"/>
              </a:spcBef>
              <a:buClr>
                <a:schemeClr val="accent1"/>
              </a:buClr>
              <a:buSzPct val="80000"/>
              <a:buFontTx/>
              <a:buNone/>
              <a:defRPr kumimoji="0" sz="1800" i="0" kern="1200" baseline="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fontAlgn="auto">
              <a:spcBef>
                <a:spcPts val="0"/>
              </a:spcBef>
              <a:spcAft>
                <a:spcPts val="0"/>
              </a:spcAft>
              <a:defRPr/>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Mobility</a:t>
            </a:r>
            <a:endParaRPr lang="en-US" sz="32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5" name="W¥ل云玗İαЂÕØÚáÛ丫:Téxt Plàçèhòlðêr 表¥鷗字㌍_W 2"/>
          <p:cNvSpPr txBox="1">
            <a:spLocks/>
          </p:cNvSpPr>
          <p:nvPr/>
        </p:nvSpPr>
        <p:spPr>
          <a:xfrm>
            <a:off x="6248400" y="762000"/>
            <a:ext cx="2452180" cy="457200"/>
          </a:xfrm>
          <a:prstGeom prst="rect">
            <a:avLst/>
          </a:prstGeom>
          <a:solidFill>
            <a:schemeClr val="tx1">
              <a:alpha val="35000"/>
            </a:schemeClr>
          </a:solidFill>
        </p:spPr>
        <p:txBody>
          <a:bodyPr vert="horz" tIns="91440" bIns="91440" anchor="ctr">
            <a:noAutofit/>
          </a:bodyPr>
          <a:lstStyle>
            <a:lvl1pPr marL="0" marR="0" indent="0" algn="l" rtl="0" eaLnBrk="1" latinLnBrk="0" hangingPunct="1">
              <a:spcBef>
                <a:spcPct val="20000"/>
              </a:spcBef>
              <a:buClr>
                <a:schemeClr val="accent1"/>
              </a:buClr>
              <a:buSzPct val="80000"/>
              <a:buFontTx/>
              <a:buNone/>
              <a:defRPr kumimoji="0" sz="1800" i="0" kern="1200" baseline="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fontAlgn="auto">
              <a:spcBef>
                <a:spcPts val="0"/>
              </a:spcBef>
              <a:spcAft>
                <a:spcPts val="0"/>
              </a:spcAft>
              <a:defRPr/>
            </a:pPr>
            <a:r>
              <a:rPr lang="en-US" sz="32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Accessibility</a:t>
            </a:r>
            <a:endParaRPr lang="en-US" sz="32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 name="Picture 8" descr="2011Logo_transparent.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390974767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178789"/>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What SB 743 Does Not Do</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No change to general plans, traffic impact fee programs, State Constitution, subdivision map act, etc.</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sp>
        <p:nvSpPr>
          <p:cNvPr id="9" name="Rectangle 8"/>
          <p:cNvSpPr/>
          <p:nvPr/>
        </p:nvSpPr>
        <p:spPr>
          <a:xfrm>
            <a:off x="457200" y="152400"/>
            <a:ext cx="4800600" cy="6096000"/>
          </a:xfrm>
          <a:prstGeom prst="rect">
            <a:avLst/>
          </a:prstGeom>
          <a:noFill/>
          <a:ln w="762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4775" y="228600"/>
            <a:ext cx="4626154" cy="591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3338020251"/>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58140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Understanding the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much discretion will lead agencies have?</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Are guidelines consistent with the statute?</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32977" y="1209020"/>
            <a:ext cx="2329623" cy="249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4964" y="2054423"/>
            <a:ext cx="3276600" cy="954107"/>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Calibri" pitchFamily="34" charset="0"/>
              </a:rPr>
              <a:t>Development</a:t>
            </a:r>
          </a:p>
          <a:p>
            <a:r>
              <a:rPr lang="en-US" sz="2800" b="1" dirty="0" smtClean="0">
                <a:effectLst>
                  <a:outerShdw blurRad="38100" dist="38100" dir="2700000" algn="tl">
                    <a:srgbClr val="000000">
                      <a:alpha val="43137"/>
                    </a:srgbClr>
                  </a:outerShdw>
                </a:effectLst>
                <a:latin typeface="Calibri" pitchFamily="34" charset="0"/>
              </a:rPr>
              <a:t>Project VMT</a:t>
            </a:r>
            <a:endParaRPr lang="en-US" sz="2800" b="1" dirty="0">
              <a:effectLst>
                <a:outerShdw blurRad="38100" dist="38100" dir="2700000" algn="tl">
                  <a:srgbClr val="000000">
                    <a:alpha val="43137"/>
                  </a:srgbClr>
                </a:outerShdw>
              </a:effectLst>
              <a:latin typeface="Calibri" pitchFamily="34" charset="0"/>
            </a:endParaRPr>
          </a:p>
        </p:txBody>
      </p:sp>
      <p:sp>
        <p:nvSpPr>
          <p:cNvPr id="8" name="Rectangle 7"/>
          <p:cNvSpPr/>
          <p:nvPr/>
        </p:nvSpPr>
        <p:spPr>
          <a:xfrm>
            <a:off x="5832764" y="2054423"/>
            <a:ext cx="3082636" cy="1384995"/>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Calibri" pitchFamily="34" charset="0"/>
              </a:rPr>
              <a:t>Regional </a:t>
            </a:r>
            <a:r>
              <a:rPr lang="en-US" sz="2800" b="1" dirty="0">
                <a:effectLst>
                  <a:outerShdw blurRad="38100" dist="38100" dir="2700000" algn="tl">
                    <a:srgbClr val="000000">
                      <a:alpha val="43137"/>
                    </a:srgbClr>
                  </a:outerShdw>
                </a:effectLst>
                <a:latin typeface="Calibri" pitchFamily="34" charset="0"/>
              </a:rPr>
              <a:t>average for similar land use </a:t>
            </a:r>
            <a:r>
              <a:rPr lang="en-US" sz="2800" b="1" dirty="0" smtClean="0">
                <a:effectLst>
                  <a:outerShdw blurRad="38100" dist="38100" dir="2700000" algn="tl">
                    <a:srgbClr val="000000">
                      <a:alpha val="43137"/>
                    </a:srgbClr>
                  </a:outerShdw>
                </a:effectLst>
                <a:latin typeface="Calibri" pitchFamily="34" charset="0"/>
              </a:rPr>
              <a:t>types</a:t>
            </a:r>
            <a:endParaRPr lang="en-US" sz="2800" b="1" dirty="0">
              <a:effectLst>
                <a:outerShdw blurRad="38100" dist="38100" dir="2700000" algn="tl">
                  <a:srgbClr val="000000">
                    <a:alpha val="43137"/>
                  </a:srgbClr>
                </a:outerShdw>
              </a:effectLst>
              <a:latin typeface="Calibri" pitchFamily="34" charset="0"/>
            </a:endParaRPr>
          </a:p>
        </p:txBody>
      </p:sp>
      <p:sp>
        <p:nvSpPr>
          <p:cNvPr id="7" name="Rectangle 6"/>
          <p:cNvSpPr/>
          <p:nvPr/>
        </p:nvSpPr>
        <p:spPr>
          <a:xfrm>
            <a:off x="381000" y="304800"/>
            <a:ext cx="7620000" cy="523220"/>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Calibri" pitchFamily="34" charset="0"/>
              </a:rPr>
              <a:t>Section 15064.3 (b</a:t>
            </a:r>
            <a:r>
              <a:rPr lang="en-US" sz="2800" b="1" dirty="0" smtClean="0">
                <a:effectLst>
                  <a:outerShdw blurRad="38100" dist="38100" dir="2700000" algn="tl">
                    <a:srgbClr val="000000">
                      <a:alpha val="43137"/>
                    </a:srgbClr>
                  </a:outerShdw>
                </a:effectLst>
                <a:latin typeface="Calibri" pitchFamily="34" charset="0"/>
              </a:rPr>
              <a:t>)(1) - Development Project VMT</a:t>
            </a:r>
            <a:endParaRPr lang="en-US" sz="2800" b="1" dirty="0">
              <a:effectLst>
                <a:outerShdw blurRad="38100" dist="38100" dir="2700000" algn="tl">
                  <a:srgbClr val="000000">
                    <a:alpha val="43137"/>
                  </a:srgbClr>
                </a:outerShdw>
              </a:effectLst>
              <a:latin typeface="Calibri" pitchFamily="34" charset="0"/>
            </a:endParaRPr>
          </a:p>
        </p:txBody>
      </p:sp>
      <p:cxnSp>
        <p:nvCxnSpPr>
          <p:cNvPr id="4" name="Straight Connector 3"/>
          <p:cNvCxnSpPr/>
          <p:nvPr/>
        </p:nvCxnSpPr>
        <p:spPr>
          <a:xfrm>
            <a:off x="228600" y="828020"/>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10"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575933891"/>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0" y="1209020"/>
            <a:ext cx="2329623" cy="249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4964" y="2054423"/>
            <a:ext cx="3276600" cy="954107"/>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Calibri" pitchFamily="34" charset="0"/>
              </a:rPr>
              <a:t>Development</a:t>
            </a:r>
          </a:p>
          <a:p>
            <a:r>
              <a:rPr lang="en-US" sz="2800" b="1" dirty="0" smtClean="0">
                <a:effectLst>
                  <a:outerShdw blurRad="38100" dist="38100" dir="2700000" algn="tl">
                    <a:srgbClr val="000000">
                      <a:alpha val="43137"/>
                    </a:srgbClr>
                  </a:outerShdw>
                </a:effectLst>
                <a:latin typeface="Calibri" pitchFamily="34" charset="0"/>
              </a:rPr>
              <a:t>Project VMT</a:t>
            </a:r>
            <a:endParaRPr lang="en-US" sz="2800" b="1" dirty="0">
              <a:effectLst>
                <a:outerShdw blurRad="38100" dist="38100" dir="2700000" algn="tl">
                  <a:srgbClr val="000000">
                    <a:alpha val="43137"/>
                  </a:srgbClr>
                </a:outerShdw>
              </a:effectLst>
              <a:latin typeface="Calibri" pitchFamily="34" charset="0"/>
            </a:endParaRPr>
          </a:p>
        </p:txBody>
      </p:sp>
      <p:sp>
        <p:nvSpPr>
          <p:cNvPr id="8" name="Rectangle 7"/>
          <p:cNvSpPr/>
          <p:nvPr/>
        </p:nvSpPr>
        <p:spPr>
          <a:xfrm>
            <a:off x="5811982" y="1209020"/>
            <a:ext cx="3332018" cy="2677656"/>
          </a:xfrm>
          <a:prstGeom prst="rect">
            <a:avLst/>
          </a:prstGeom>
        </p:spPr>
        <p:txBody>
          <a:bodyPr wrap="square">
            <a:spAutoFit/>
          </a:bodyPr>
          <a:lstStyle/>
          <a:p>
            <a:pPr marL="457200" indent="-457200">
              <a:buFontTx/>
              <a:buChar char="-"/>
            </a:pPr>
            <a:r>
              <a:rPr lang="en-US" sz="2800" b="1" dirty="0" smtClean="0">
                <a:effectLst>
                  <a:outerShdw blurRad="38100" dist="38100" dir="2700000" algn="tl">
                    <a:srgbClr val="000000">
                      <a:alpha val="43137"/>
                    </a:srgbClr>
                  </a:outerShdw>
                </a:effectLst>
                <a:latin typeface="Calibri" pitchFamily="34" charset="0"/>
              </a:rPr>
              <a:t>Governor’s Executive Orders</a:t>
            </a:r>
            <a:endParaRPr lang="en-US" sz="2800" b="1" dirty="0">
              <a:effectLst>
                <a:outerShdw blurRad="38100" dist="38100" dir="2700000" algn="tl">
                  <a:srgbClr val="000000">
                    <a:alpha val="43137"/>
                  </a:srgbClr>
                </a:outerShdw>
              </a:effectLst>
              <a:latin typeface="Calibri" pitchFamily="34" charset="0"/>
            </a:endParaRPr>
          </a:p>
          <a:p>
            <a:pPr marL="457200" indent="-457200">
              <a:buFontTx/>
              <a:buChar char="-"/>
            </a:pPr>
            <a:r>
              <a:rPr lang="en-US" sz="2800" b="1" dirty="0" smtClean="0">
                <a:effectLst>
                  <a:outerShdw blurRad="38100" dist="38100" dir="2700000" algn="tl">
                    <a:srgbClr val="000000">
                      <a:alpha val="43137"/>
                    </a:srgbClr>
                  </a:outerShdw>
                </a:effectLst>
                <a:latin typeface="Calibri" pitchFamily="34" charset="0"/>
              </a:rPr>
              <a:t>SB 375 Targets</a:t>
            </a:r>
          </a:p>
          <a:p>
            <a:pPr marL="457200" indent="-457200">
              <a:buFontTx/>
              <a:buChar char="-"/>
            </a:pPr>
            <a:r>
              <a:rPr lang="en-US" sz="2800" b="1" dirty="0" smtClean="0">
                <a:effectLst>
                  <a:outerShdw blurRad="38100" dist="38100" dir="2700000" algn="tl">
                    <a:srgbClr val="000000">
                      <a:alpha val="43137"/>
                    </a:srgbClr>
                  </a:outerShdw>
                </a:effectLst>
                <a:latin typeface="Calibri" pitchFamily="34" charset="0"/>
              </a:rPr>
              <a:t>Caltrans Strategic Management Plan target</a:t>
            </a:r>
          </a:p>
        </p:txBody>
      </p:sp>
      <p:sp>
        <p:nvSpPr>
          <p:cNvPr id="7" name="Rectangle 6"/>
          <p:cNvSpPr/>
          <p:nvPr/>
        </p:nvSpPr>
        <p:spPr>
          <a:xfrm>
            <a:off x="381000" y="304800"/>
            <a:ext cx="7620000" cy="523220"/>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Calibri" pitchFamily="34" charset="0"/>
              </a:rPr>
              <a:t>Other Justifications for Thresholds</a:t>
            </a:r>
            <a:endParaRPr lang="en-US" sz="2800" b="1" dirty="0">
              <a:effectLst>
                <a:outerShdw blurRad="38100" dist="38100" dir="2700000" algn="tl">
                  <a:srgbClr val="000000">
                    <a:alpha val="43137"/>
                  </a:srgbClr>
                </a:outerShdw>
              </a:effectLst>
              <a:latin typeface="Calibri" pitchFamily="34" charset="0"/>
            </a:endParaRPr>
          </a:p>
        </p:txBody>
      </p:sp>
      <p:cxnSp>
        <p:nvCxnSpPr>
          <p:cNvPr id="4" name="Straight Connector 3"/>
          <p:cNvCxnSpPr/>
          <p:nvPr/>
        </p:nvCxnSpPr>
        <p:spPr>
          <a:xfrm>
            <a:off x="228600" y="828020"/>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10"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865621004"/>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a:ext>
            </a:extLst>
          </a:blip>
          <a:stretch>
            <a:fillRect/>
          </a:stretch>
        </p:blipFill>
        <p:spPr>
          <a:xfrm>
            <a:off x="228600" y="228600"/>
            <a:ext cx="5515861" cy="5027618"/>
          </a:xfrm>
          <a:prstGeom prst="rect">
            <a:avLst/>
          </a:prstGeom>
        </p:spPr>
      </p:pic>
      <p:sp>
        <p:nvSpPr>
          <p:cNvPr id="5" name="W¥ل云玗İαЂÕØÚáÛ丫:Téxt Plàçèhòlðêr 表¥鷗字㌍_W 2"/>
          <p:cNvSpPr txBox="1">
            <a:spLocks/>
          </p:cNvSpPr>
          <p:nvPr/>
        </p:nvSpPr>
        <p:spPr>
          <a:xfrm>
            <a:off x="6019800" y="3352800"/>
            <a:ext cx="3124200" cy="2819400"/>
          </a:xfrm>
          <a:prstGeom prst="rect">
            <a:avLst/>
          </a:prstGeom>
        </p:spPr>
        <p:txBody>
          <a:bodyPr vert="horz" tIns="91440" bIns="91440" anchor="b">
            <a:noAutofit/>
          </a:bodyPr>
          <a:lstStyle>
            <a:lvl1pPr marL="0" marR="0" indent="0" algn="l" rtl="0" eaLnBrk="1" latinLnBrk="0" hangingPunct="1">
              <a:spcBef>
                <a:spcPct val="20000"/>
              </a:spcBef>
              <a:buClr>
                <a:schemeClr val="accent1"/>
              </a:buClr>
              <a:buSzPct val="80000"/>
              <a:buFontTx/>
              <a:buNone/>
              <a:defRPr kumimoji="0" sz="1800" i="0" kern="1200" baseline="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fontAlgn="auto">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VMT by Land Use Type</a:t>
            </a:r>
          </a:p>
          <a:p>
            <a:pPr fontAlgn="auto">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should it be calculated?</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538770989"/>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 y="304800"/>
            <a:ext cx="505609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60892" y="4572000"/>
            <a:ext cx="3783108" cy="1524000"/>
          </a:xfrm>
          <a:prstGeom prst="rect">
            <a:avLst/>
          </a:prstGeom>
          <a:noFill/>
          <a:ln w="9525">
            <a:noFill/>
            <a:miter lim="800000"/>
            <a:headEnd/>
            <a:tailEnd/>
          </a:ln>
        </p:spPr>
        <p:txBody>
          <a:bodyPr anchor="ctr"/>
          <a:lstStyle>
            <a:defPPr>
              <a:defRPr lang="en-US"/>
            </a:defPPr>
            <a:lvl1pPr algn="ctr">
              <a:defRPr sz="4400" kern="0">
                <a:solidFill>
                  <a:srgbClr val="FFFFFF"/>
                </a:solidFill>
                <a:latin typeface="Georgia" pitchFamily="18" charset="0"/>
              </a:defRPr>
            </a:lvl1pPr>
          </a:lstStyle>
          <a:p>
            <a:pPr algn="l"/>
            <a:r>
              <a:rPr lang="en-US" sz="4000" b="1" dirty="0" smtClean="0">
                <a:solidFill>
                  <a:srgbClr val="CCFFCC"/>
                </a:solidFill>
                <a:effectLst>
                  <a:outerShdw blurRad="38100" dist="38100" dir="2700000" algn="tl">
                    <a:srgbClr val="000000">
                      <a:alpha val="43137"/>
                    </a:srgbClr>
                  </a:outerShdw>
                </a:effectLst>
                <a:latin typeface="+mj-lt"/>
              </a:rPr>
              <a:t>Residential VMT</a:t>
            </a:r>
          </a:p>
          <a:p>
            <a:pPr algn="l"/>
            <a:r>
              <a:rPr lang="en-US" sz="2400" dirty="0" smtClean="0">
                <a:solidFill>
                  <a:schemeClr val="tx1"/>
                </a:solidFill>
                <a:latin typeface="Calibri" pitchFamily="34" charset="0"/>
              </a:rPr>
              <a:t>What’s acceptable?</a:t>
            </a:r>
          </a:p>
        </p:txBody>
      </p:sp>
      <p:sp>
        <p:nvSpPr>
          <p:cNvPr id="2" name="TextBox 1"/>
          <p:cNvSpPr txBox="1"/>
          <p:nvPr/>
        </p:nvSpPr>
        <p:spPr>
          <a:xfrm>
            <a:off x="304800" y="5193268"/>
            <a:ext cx="3581400" cy="369332"/>
          </a:xfrm>
          <a:prstGeom prst="rect">
            <a:avLst/>
          </a:prstGeom>
          <a:noFill/>
        </p:spPr>
        <p:txBody>
          <a:bodyPr wrap="square" rtlCol="0">
            <a:spAutoFit/>
          </a:bodyPr>
          <a:lstStyle/>
          <a:p>
            <a:r>
              <a:rPr lang="en-US" dirty="0" smtClean="0"/>
              <a:t>Source:  SACOG</a:t>
            </a:r>
            <a:endParaRPr lang="en-US" dirty="0"/>
          </a:p>
        </p:txBody>
      </p:sp>
      <p:pic>
        <p:nvPicPr>
          <p:cNvPr id="7"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4110200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49502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Understanding the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much discretion will lead agencies have?</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sp>
        <p:nvSpPr>
          <p:cNvPr id="2" name="Rectangle 1"/>
          <p:cNvSpPr/>
          <p:nvPr/>
        </p:nvSpPr>
        <p:spPr>
          <a:xfrm>
            <a:off x="-3276600" y="381000"/>
            <a:ext cx="4572000" cy="923330"/>
          </a:xfrm>
          <a:prstGeom prst="rect">
            <a:avLst/>
          </a:prstGeom>
        </p:spPr>
        <p:txBody>
          <a:bodyPr>
            <a:spAutoFit/>
          </a:bodyPr>
          <a:lstStyle/>
          <a:p>
            <a:endParaRPr lang="en-US" dirty="0" smtClean="0"/>
          </a:p>
          <a:p>
            <a:endParaRPr lang="en-US" dirty="0"/>
          </a:p>
          <a:p>
            <a:endParaRPr lang="en-US" dirty="0" smtClean="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 y="1082872"/>
            <a:ext cx="6058943" cy="3097948"/>
          </a:xfrm>
          <a:prstGeom prst="rect">
            <a:avLst/>
          </a:prstGeom>
        </p:spPr>
      </p:pic>
      <p:sp>
        <p:nvSpPr>
          <p:cNvPr id="9" name="Rectangle 8"/>
          <p:cNvSpPr/>
          <p:nvPr/>
        </p:nvSpPr>
        <p:spPr>
          <a:xfrm>
            <a:off x="381000" y="228600"/>
            <a:ext cx="8305800" cy="523220"/>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Calibri" pitchFamily="34" charset="0"/>
              </a:rPr>
              <a:t>Section 15064.3 (b)(1) </a:t>
            </a:r>
            <a:r>
              <a:rPr lang="en-US" sz="2800" b="1" dirty="0" smtClean="0">
                <a:effectLst>
                  <a:outerShdw blurRad="38100" dist="38100" dir="2700000" algn="tl">
                    <a:srgbClr val="000000">
                      <a:alpha val="43137"/>
                    </a:srgbClr>
                  </a:outerShdw>
                </a:effectLst>
                <a:latin typeface="Calibri" pitchFamily="34" charset="0"/>
              </a:rPr>
              <a:t>- Development Project Location</a:t>
            </a:r>
            <a:endParaRPr lang="en-US" sz="2800" b="1" dirty="0">
              <a:effectLst>
                <a:outerShdw blurRad="38100" dist="38100" dir="2700000" algn="tl">
                  <a:srgbClr val="000000">
                    <a:alpha val="43137"/>
                  </a:srgbClr>
                </a:outerShdw>
              </a:effectLst>
              <a:latin typeface="Calibri" pitchFamily="34" charset="0"/>
            </a:endParaRPr>
          </a:p>
        </p:txBody>
      </p:sp>
      <p:cxnSp>
        <p:nvCxnSpPr>
          <p:cNvPr id="6" name="Straight Connector 5"/>
          <p:cNvCxnSpPr/>
          <p:nvPr/>
        </p:nvCxnSpPr>
        <p:spPr>
          <a:xfrm>
            <a:off x="228600" y="751820"/>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8"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935596237"/>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42900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Regulatory changes </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Have occurred but will continue to evolve (especially technical practices)…</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TextBox 3"/>
          <p:cNvSpPr txBox="1"/>
          <p:nvPr/>
        </p:nvSpPr>
        <p:spPr>
          <a:xfrm>
            <a:off x="1549400" y="2446112"/>
            <a:ext cx="819150" cy="369887"/>
          </a:xfrm>
          <a:prstGeom prst="rect">
            <a:avLst/>
          </a:prstGeom>
          <a:solidFill>
            <a:schemeClr val="accent3">
              <a:lumMod val="20000"/>
              <a:lumOff val="80000"/>
              <a:alpha val="23000"/>
            </a:schemeClr>
          </a:solid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SB 375</a:t>
            </a:r>
          </a:p>
        </p:txBody>
      </p:sp>
      <p:sp>
        <p:nvSpPr>
          <p:cNvPr id="5" name="TextBox 4"/>
          <p:cNvSpPr txBox="1"/>
          <p:nvPr/>
        </p:nvSpPr>
        <p:spPr>
          <a:xfrm>
            <a:off x="762000" y="3440113"/>
            <a:ext cx="730250" cy="369887"/>
          </a:xfrm>
          <a:prstGeom prst="rect">
            <a:avLst/>
          </a:prstGeom>
          <a:solidFill>
            <a:schemeClr val="accent3">
              <a:lumMod val="20000"/>
              <a:lumOff val="80000"/>
              <a:alpha val="23000"/>
            </a:schemeClr>
          </a:solid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AB 32</a:t>
            </a:r>
          </a:p>
        </p:txBody>
      </p:sp>
      <p:sp>
        <p:nvSpPr>
          <p:cNvPr id="7" name="TextBox 6"/>
          <p:cNvSpPr txBox="1"/>
          <p:nvPr/>
        </p:nvSpPr>
        <p:spPr>
          <a:xfrm>
            <a:off x="1239838" y="2947288"/>
            <a:ext cx="701675" cy="369887"/>
          </a:xfrm>
          <a:prstGeom prst="rect">
            <a:avLst/>
          </a:prstGeom>
          <a:solidFill>
            <a:schemeClr val="accent3">
              <a:lumMod val="20000"/>
              <a:lumOff val="80000"/>
              <a:alpha val="23000"/>
            </a:schemeClr>
          </a:solid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SB 97</a:t>
            </a:r>
          </a:p>
        </p:txBody>
      </p:sp>
      <p:sp>
        <p:nvSpPr>
          <p:cNvPr id="9" name="Rectangle 8"/>
          <p:cNvSpPr/>
          <p:nvPr/>
        </p:nvSpPr>
        <p:spPr>
          <a:xfrm>
            <a:off x="457200" y="381000"/>
            <a:ext cx="4953000" cy="4419600"/>
          </a:xfrm>
          <a:prstGeom prst="rect">
            <a:avLst/>
          </a:prstGeom>
          <a:noFill/>
          <a:ln w="762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295" name="Picture 8" descr="Tadpole_leg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675" y="3962400"/>
            <a:ext cx="1355725" cy="533400"/>
          </a:xfrm>
          <a:prstGeom prst="rect">
            <a:avLst/>
          </a:prstGeom>
          <a:solidFill>
            <a:schemeClr val="accent6">
              <a:lumMod val="40000"/>
              <a:lumOff val="60000"/>
            </a:schemeClr>
          </a:solidFill>
          <a:ln w="9525">
            <a:noFill/>
            <a:miter lim="800000"/>
            <a:headEnd/>
            <a:tailEnd/>
          </a:ln>
        </p:spPr>
      </p:pic>
      <p:sp>
        <p:nvSpPr>
          <p:cNvPr id="15" name="Freeform 14"/>
          <p:cNvSpPr/>
          <p:nvPr/>
        </p:nvSpPr>
        <p:spPr>
          <a:xfrm>
            <a:off x="1828800" y="1761480"/>
            <a:ext cx="2312845" cy="2048519"/>
          </a:xfrm>
          <a:custGeom>
            <a:avLst/>
            <a:gdLst>
              <a:gd name="connsiteX0" fmla="*/ 0 w 2612572"/>
              <a:gd name="connsiteY0" fmla="*/ 1711234 h 1711234"/>
              <a:gd name="connsiteX1" fmla="*/ 862149 w 2612572"/>
              <a:gd name="connsiteY1" fmla="*/ 666206 h 1711234"/>
              <a:gd name="connsiteX2" fmla="*/ 2612572 w 2612572"/>
              <a:gd name="connsiteY2" fmla="*/ 0 h 1711234"/>
              <a:gd name="connsiteX0" fmla="*/ 0 w 2612572"/>
              <a:gd name="connsiteY0" fmla="*/ 1711234 h 1711234"/>
              <a:gd name="connsiteX1" fmla="*/ 1012099 w 2612572"/>
              <a:gd name="connsiteY1" fmla="*/ 802640 h 1711234"/>
              <a:gd name="connsiteX2" fmla="*/ 2612572 w 2612572"/>
              <a:gd name="connsiteY2" fmla="*/ 0 h 1711234"/>
              <a:gd name="connsiteX0" fmla="*/ 0 w 2407438"/>
              <a:gd name="connsiteY0" fmla="*/ 1874998 h 1874998"/>
              <a:gd name="connsiteX1" fmla="*/ 1012099 w 2407438"/>
              <a:gd name="connsiteY1" fmla="*/ 966404 h 1874998"/>
              <a:gd name="connsiteX2" fmla="*/ 2407438 w 2407438"/>
              <a:gd name="connsiteY2" fmla="*/ 0 h 1874998"/>
              <a:gd name="connsiteX0" fmla="*/ 0 w 2407438"/>
              <a:gd name="connsiteY0" fmla="*/ 1874998 h 1874998"/>
              <a:gd name="connsiteX1" fmla="*/ 1012099 w 2407438"/>
              <a:gd name="connsiteY1" fmla="*/ 966404 h 1874998"/>
              <a:gd name="connsiteX2" fmla="*/ 2407438 w 2407438"/>
              <a:gd name="connsiteY2" fmla="*/ 0 h 1874998"/>
              <a:gd name="connsiteX0" fmla="*/ 0 w 2407438"/>
              <a:gd name="connsiteY0" fmla="*/ 1874998 h 1874998"/>
              <a:gd name="connsiteX1" fmla="*/ 875469 w 2407438"/>
              <a:gd name="connsiteY1" fmla="*/ 748000 h 1874998"/>
              <a:gd name="connsiteX2" fmla="*/ 2407438 w 2407438"/>
              <a:gd name="connsiteY2" fmla="*/ 0 h 1874998"/>
              <a:gd name="connsiteX0" fmla="*/ 0 w 2407438"/>
              <a:gd name="connsiteY0" fmla="*/ 1874998 h 1874998"/>
              <a:gd name="connsiteX1" fmla="*/ 875469 w 2407438"/>
              <a:gd name="connsiteY1" fmla="*/ 748000 h 1874998"/>
              <a:gd name="connsiteX2" fmla="*/ 2407438 w 2407438"/>
              <a:gd name="connsiteY2" fmla="*/ 0 h 1874998"/>
              <a:gd name="connsiteX0" fmla="*/ 0 w 2312444"/>
              <a:gd name="connsiteY0" fmla="*/ 2048410 h 2048410"/>
              <a:gd name="connsiteX1" fmla="*/ 875469 w 2312444"/>
              <a:gd name="connsiteY1" fmla="*/ 921412 h 2048410"/>
              <a:gd name="connsiteX2" fmla="*/ 2312444 w 2312444"/>
              <a:gd name="connsiteY2" fmla="*/ 0 h 2048410"/>
              <a:gd name="connsiteX0" fmla="*/ 0 w 2312444"/>
              <a:gd name="connsiteY0" fmla="*/ 2048410 h 2048410"/>
              <a:gd name="connsiteX1" fmla="*/ 875317 w 2312444"/>
              <a:gd name="connsiteY1" fmla="*/ 858304 h 2048410"/>
              <a:gd name="connsiteX2" fmla="*/ 2312444 w 2312444"/>
              <a:gd name="connsiteY2" fmla="*/ 0 h 2048410"/>
              <a:gd name="connsiteX0" fmla="*/ 0 w 2312444"/>
              <a:gd name="connsiteY0" fmla="*/ 2048410 h 2048410"/>
              <a:gd name="connsiteX1" fmla="*/ 875317 w 2312444"/>
              <a:gd name="connsiteY1" fmla="*/ 858304 h 2048410"/>
              <a:gd name="connsiteX2" fmla="*/ 2312444 w 2312444"/>
              <a:gd name="connsiteY2" fmla="*/ 0 h 2048410"/>
              <a:gd name="connsiteX0" fmla="*/ 0 w 2312444"/>
              <a:gd name="connsiteY0" fmla="*/ 2048410 h 2048410"/>
              <a:gd name="connsiteX1" fmla="*/ 875317 w 2312444"/>
              <a:gd name="connsiteY1" fmla="*/ 858304 h 2048410"/>
              <a:gd name="connsiteX2" fmla="*/ 2312444 w 2312444"/>
              <a:gd name="connsiteY2" fmla="*/ 0 h 2048410"/>
            </a:gdLst>
            <a:ahLst/>
            <a:cxnLst>
              <a:cxn ang="0">
                <a:pos x="connsiteX0" y="connsiteY0"/>
              </a:cxn>
              <a:cxn ang="0">
                <a:pos x="connsiteX1" y="connsiteY1"/>
              </a:cxn>
              <a:cxn ang="0">
                <a:pos x="connsiteX2" y="connsiteY2"/>
              </a:cxn>
            </a:cxnLst>
            <a:rect l="l" t="t" r="r" b="b"/>
            <a:pathLst>
              <a:path w="2312444" h="2048410">
                <a:moveTo>
                  <a:pt x="0" y="2048410"/>
                </a:moveTo>
                <a:cubicBezTo>
                  <a:pt x="213360" y="1668499"/>
                  <a:pt x="408286" y="1190743"/>
                  <a:pt x="875317" y="858304"/>
                </a:cubicBezTo>
                <a:cubicBezTo>
                  <a:pt x="1342044" y="462714"/>
                  <a:pt x="1558826" y="272352"/>
                  <a:pt x="2312444" y="0"/>
                </a:cubicBezTo>
              </a:path>
            </a:pathLst>
          </a:custGeom>
          <a:ln w="76200" cap="sq">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effectLst>
                <a:outerShdw blurRad="38100" dist="38100" dir="2700000" algn="tl">
                  <a:srgbClr val="000000">
                    <a:alpha val="43137"/>
                  </a:srgbClr>
                </a:outerShdw>
              </a:effectLst>
              <a:latin typeface="Calibri" pitchFamily="34" charset="0"/>
              <a:cs typeface="Calibri" pitchFamily="34" charset="0"/>
            </a:endParaRPr>
          </a:p>
        </p:txBody>
      </p:sp>
      <p:sp>
        <p:nvSpPr>
          <p:cNvPr id="16" name="TextBox 15"/>
          <p:cNvSpPr txBox="1"/>
          <p:nvPr/>
        </p:nvSpPr>
        <p:spPr>
          <a:xfrm rot="19316019">
            <a:off x="1876095" y="2649872"/>
            <a:ext cx="2144713" cy="646113"/>
          </a:xfrm>
          <a:prstGeom prst="rect">
            <a:avLst/>
          </a:prstGeom>
          <a:noFill/>
        </p:spPr>
        <p:txBody>
          <a:bodyPr wrap="square">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CEQA</a:t>
            </a:r>
          </a:p>
          <a:p>
            <a:pPr algn="ct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PRACTICE</a:t>
            </a:r>
          </a:p>
        </p:txBody>
      </p:sp>
      <p:pic>
        <p:nvPicPr>
          <p:cNvPr id="12298" name="Picture 5" descr="Cromag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990600"/>
            <a:ext cx="949325" cy="990600"/>
          </a:xfrm>
          <a:prstGeom prst="rect">
            <a:avLst/>
          </a:prstGeom>
          <a:solidFill>
            <a:schemeClr val="accent6">
              <a:lumMod val="40000"/>
              <a:lumOff val="60000"/>
            </a:schemeClr>
          </a:solidFill>
          <a:ln w="9525">
            <a:noFill/>
            <a:miter lim="800000"/>
            <a:headEnd/>
            <a:tailEnd/>
          </a:ln>
        </p:spPr>
      </p:pic>
      <p:sp>
        <p:nvSpPr>
          <p:cNvPr id="11" name="TextBox 10"/>
          <p:cNvSpPr txBox="1"/>
          <p:nvPr/>
        </p:nvSpPr>
        <p:spPr>
          <a:xfrm>
            <a:off x="2069275" y="1969552"/>
            <a:ext cx="819455" cy="369332"/>
          </a:xfrm>
          <a:prstGeom prst="rect">
            <a:avLst/>
          </a:prstGeom>
          <a:solidFill>
            <a:schemeClr val="accent3">
              <a:lumMod val="20000"/>
              <a:lumOff val="80000"/>
              <a:alpha val="23000"/>
            </a:schemeClr>
          </a:solid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SB </a:t>
            </a:r>
            <a:r>
              <a:rPr lang="en-US" dirty="0" smtClean="0">
                <a:effectLst>
                  <a:outerShdw blurRad="38100" dist="38100" dir="2700000" algn="tl">
                    <a:srgbClr val="000000">
                      <a:alpha val="43137"/>
                    </a:srgbClr>
                  </a:outerShdw>
                </a:effectLst>
                <a:latin typeface="Calibri" pitchFamily="34" charset="0"/>
                <a:cs typeface="Calibri" pitchFamily="34" charset="0"/>
              </a:rPr>
              <a:t>226</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12" name="TextBox 11"/>
          <p:cNvSpPr txBox="1"/>
          <p:nvPr/>
        </p:nvSpPr>
        <p:spPr>
          <a:xfrm>
            <a:off x="2755075" y="1488168"/>
            <a:ext cx="819455" cy="369332"/>
          </a:xfrm>
          <a:prstGeom prst="rect">
            <a:avLst/>
          </a:prstGeom>
          <a:solidFill>
            <a:schemeClr val="accent3">
              <a:lumMod val="20000"/>
              <a:lumOff val="80000"/>
              <a:alpha val="23000"/>
            </a:schemeClr>
          </a:solidFill>
        </p:spPr>
        <p:txBody>
          <a:bodyPr wrap="none">
            <a:spAutoFit/>
          </a:bodyPr>
          <a:lstStyle/>
          <a:p>
            <a:pPr fontAlgn="auto">
              <a:spcBef>
                <a:spcPts val="0"/>
              </a:spcBef>
              <a:spcAft>
                <a:spcPts val="0"/>
              </a:spcAft>
              <a:defRPr/>
            </a:pPr>
            <a:r>
              <a:rPr lang="en-US" dirty="0">
                <a:effectLst>
                  <a:outerShdw blurRad="38100" dist="38100" dir="2700000" algn="tl">
                    <a:srgbClr val="000000">
                      <a:alpha val="43137"/>
                    </a:srgbClr>
                  </a:outerShdw>
                </a:effectLst>
                <a:latin typeface="Calibri" pitchFamily="34" charset="0"/>
                <a:cs typeface="Calibri" pitchFamily="34" charset="0"/>
              </a:rPr>
              <a:t>SB </a:t>
            </a:r>
            <a:r>
              <a:rPr lang="en-US" dirty="0" smtClean="0">
                <a:effectLst>
                  <a:outerShdw blurRad="38100" dist="38100" dir="2700000" algn="tl">
                    <a:srgbClr val="000000">
                      <a:alpha val="43137"/>
                    </a:srgbClr>
                  </a:outerShdw>
                </a:effectLst>
                <a:latin typeface="Calibri" pitchFamily="34" charset="0"/>
                <a:cs typeface="Calibri" pitchFamily="34" charset="0"/>
              </a:rPr>
              <a:t>743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14" name="Picture 8" descr="2011Logo_transparent.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49502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Understanding the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much discretion will lead agencies have?</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104121"/>
            <a:ext cx="4968782" cy="3838699"/>
          </a:xfrm>
          <a:prstGeom prst="rect">
            <a:avLst/>
          </a:prstGeom>
        </p:spPr>
      </p:pic>
      <p:sp>
        <p:nvSpPr>
          <p:cNvPr id="10" name="Rectangle 9"/>
          <p:cNvSpPr/>
          <p:nvPr/>
        </p:nvSpPr>
        <p:spPr>
          <a:xfrm>
            <a:off x="381000" y="228600"/>
            <a:ext cx="8421636" cy="523220"/>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Calibri" pitchFamily="34" charset="0"/>
              </a:rPr>
              <a:t>Section 15064.3 (b)(1) </a:t>
            </a:r>
            <a:r>
              <a:rPr lang="en-US" sz="2800" b="1" dirty="0" smtClean="0">
                <a:effectLst>
                  <a:outerShdw blurRad="38100" dist="38100" dir="2700000" algn="tl">
                    <a:srgbClr val="000000">
                      <a:alpha val="43137"/>
                    </a:srgbClr>
                  </a:outerShdw>
                </a:effectLst>
                <a:latin typeface="Calibri" pitchFamily="34" charset="0"/>
              </a:rPr>
              <a:t>- Land Use Plan/SCS Consistency</a:t>
            </a:r>
            <a:endParaRPr lang="en-US" sz="2800" b="1" dirty="0">
              <a:effectLst>
                <a:outerShdw blurRad="38100" dist="38100" dir="2700000" algn="tl">
                  <a:srgbClr val="000000">
                    <a:alpha val="43137"/>
                  </a:srgbClr>
                </a:outerShdw>
              </a:effectLst>
              <a:latin typeface="Calibri" pitchFamily="34" charset="0"/>
            </a:endParaRPr>
          </a:p>
        </p:txBody>
      </p:sp>
      <p:cxnSp>
        <p:nvCxnSpPr>
          <p:cNvPr id="6" name="Straight Connector 5"/>
          <p:cNvCxnSpPr/>
          <p:nvPr/>
        </p:nvCxnSpPr>
        <p:spPr>
          <a:xfrm>
            <a:off x="228600" y="751820"/>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8"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935596237"/>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1000" y="152400"/>
            <a:ext cx="5459295" cy="397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W¥ل云玗İαЂÕØÚáÛ丫:Téxt Plàçèhòlðêr 表¥鷗字㌍_W 2"/>
          <p:cNvSpPr>
            <a:spLocks noGrp="1"/>
          </p:cNvSpPr>
          <p:nvPr>
            <p:ph type="body" sz="quarter" idx="11"/>
          </p:nvPr>
        </p:nvSpPr>
        <p:spPr>
          <a:xfrm>
            <a:off x="5638800" y="365760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Understanding the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much discretion will lead agencies have?</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911155463"/>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525729"/>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Understanding the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How much discretion will lead agencies have?</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sp>
        <p:nvSpPr>
          <p:cNvPr id="10" name="Rectangle 9"/>
          <p:cNvSpPr/>
          <p:nvPr/>
        </p:nvSpPr>
        <p:spPr>
          <a:xfrm>
            <a:off x="417564" y="228600"/>
            <a:ext cx="6440436" cy="523220"/>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Calibri" pitchFamily="34" charset="0"/>
              </a:rPr>
              <a:t>Section 15064.3 (b</a:t>
            </a:r>
            <a:r>
              <a:rPr lang="en-US" sz="2800" b="1" dirty="0" smtClean="0">
                <a:effectLst>
                  <a:outerShdw blurRad="38100" dist="38100" dir="2700000" algn="tl">
                    <a:srgbClr val="000000">
                      <a:alpha val="43137"/>
                    </a:srgbClr>
                  </a:outerShdw>
                </a:effectLst>
                <a:latin typeface="Calibri" pitchFamily="34" charset="0"/>
              </a:rPr>
              <a:t>)(2) - </a:t>
            </a:r>
            <a:r>
              <a:rPr lang="en-US" sz="2800" b="1" dirty="0">
                <a:effectLst>
                  <a:outerShdw blurRad="38100" dist="38100" dir="2700000" algn="tl">
                    <a:srgbClr val="000000">
                      <a:alpha val="43137"/>
                    </a:srgbClr>
                  </a:outerShdw>
                </a:effectLst>
                <a:latin typeface="Calibri" pitchFamily="34" charset="0"/>
              </a:rPr>
              <a:t>Induced </a:t>
            </a:r>
            <a:r>
              <a:rPr lang="en-US" sz="2800" b="1" dirty="0" smtClean="0">
                <a:effectLst>
                  <a:outerShdw blurRad="38100" dist="38100" dir="2700000" algn="tl">
                    <a:srgbClr val="000000">
                      <a:alpha val="43137"/>
                    </a:srgbClr>
                  </a:outerShdw>
                </a:effectLst>
                <a:latin typeface="Calibri" pitchFamily="34" charset="0"/>
              </a:rPr>
              <a:t>Travel</a:t>
            </a:r>
            <a:endParaRPr lang="en-US" sz="2800" b="1" dirty="0">
              <a:effectLst>
                <a:outerShdw blurRad="38100" dist="38100" dir="2700000" algn="tl">
                  <a:srgbClr val="000000">
                    <a:alpha val="43137"/>
                  </a:srgbClr>
                </a:outerShdw>
              </a:effectLst>
              <a:latin typeface="Calibri"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23547040"/>
              </p:ext>
            </p:extLst>
          </p:nvPr>
        </p:nvGraphicFramePr>
        <p:xfrm>
          <a:off x="990600" y="1163529"/>
          <a:ext cx="7143750" cy="1600200"/>
        </p:xfrm>
        <a:graphic>
          <a:graphicData uri="http://schemas.openxmlformats.org/drawingml/2006/table">
            <a:tbl>
              <a:tblPr/>
              <a:tblGrid>
                <a:gridCol w="476250"/>
                <a:gridCol w="476250"/>
                <a:gridCol w="476250"/>
                <a:gridCol w="476250"/>
                <a:gridCol w="476250"/>
                <a:gridCol w="476250"/>
                <a:gridCol w="476250"/>
                <a:gridCol w="476250"/>
                <a:gridCol w="476250"/>
                <a:gridCol w="476250"/>
                <a:gridCol w="476250"/>
                <a:gridCol w="476250"/>
                <a:gridCol w="476250"/>
                <a:gridCol w="476250"/>
                <a:gridCol w="476250"/>
              </a:tblGrid>
              <a:tr h="228600">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c>
                  <a:txBody>
                    <a:bodyPr/>
                    <a:lstStyle/>
                    <a:p>
                      <a:pPr algn="ctr" fontAlgn="ctr"/>
                      <a:r>
                        <a:rPr lang="en-US" sz="1500" b="0" i="0" u="none" strike="noStrike" dirty="0">
                          <a:effectLst/>
                          <a:latin typeface="Arial"/>
                        </a:rPr>
                        <a:t>&lt;&gt;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solidFill>
                      <a:srgbClr val="92D050"/>
                    </a:solidFill>
                  </a:tcPr>
                </a:tc>
              </a:tr>
              <a:tr h="228600">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r>
              <a:tr h="228600">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r>
              <a:tr h="228600">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dirty="0">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r>
              <a:tr h="228600">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dirty="0">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500" b="0" i="0" u="none" strike="noStrike" dirty="0">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a:noFill/>
                    </a:lnB>
                    <a:solidFill>
                      <a:srgbClr val="FFC000"/>
                    </a:solidFill>
                  </a:tcPr>
                </a:tc>
                <a:tc>
                  <a:txBody>
                    <a:bodyPr/>
                    <a:lstStyle/>
                    <a:p>
                      <a:pPr algn="l" fontAlgn="b"/>
                      <a:r>
                        <a:rPr lang="en-US" sz="1500" b="0" i="0" u="none" strike="noStrike" dirty="0">
                          <a:effectLst/>
                          <a:latin typeface="Arial"/>
                        </a:rPr>
                        <a:t> </a:t>
                      </a:r>
                    </a:p>
                  </a:txBody>
                  <a:tcPr marL="0" marR="0" marT="0" marB="0" anchor="b">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28600">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BlToTr w="12700" cap="flat" cmpd="sng" algn="ctr">
                      <a:solidFill>
                        <a:srgbClr val="000000"/>
                      </a:solidFill>
                      <a:prstDash val="solid"/>
                      <a:round/>
                      <a:headEnd type="none" w="med" len="med"/>
                      <a:tailEnd type="none" w="med" len="med"/>
                    </a:lnBlToTr>
                    <a:solidFill>
                      <a:schemeClr val="accent6">
                        <a:lumMod val="40000"/>
                        <a:lumOff val="60000"/>
                      </a:schemeClr>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500" b="0" i="0" u="none" strike="noStrike">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ap="flat" cmpd="sng" algn="ctr">
                      <a:solidFill>
                        <a:srgbClr val="000000"/>
                      </a:solidFill>
                      <a:prstDash val="solid"/>
                      <a:round/>
                      <a:headEnd type="none" w="med" len="med"/>
                      <a:tailEnd type="none" w="med" len="med"/>
                    </a:lnTlToBr>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a:noFill/>
                    </a:lnT>
                    <a:lnB>
                      <a:noFill/>
                    </a:lnB>
                    <a:lnTlToBr w="12700" cap="flat" cmpd="sng" algn="ctr">
                      <a:solidFill>
                        <a:srgbClr val="000000"/>
                      </a:solidFill>
                      <a:prstDash val="solid"/>
                      <a:round/>
                      <a:headEnd type="none" w="med" len="med"/>
                      <a:tailEnd type="none" w="med" len="med"/>
                    </a:lnTlToBr>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lnTlToBr w="12700" cap="flat" cmpd="sng" algn="ctr">
                      <a:solidFill>
                        <a:srgbClr val="000000"/>
                      </a:solidFill>
                      <a:prstDash val="solid"/>
                      <a:round/>
                      <a:headEnd type="none" w="med" len="med"/>
                      <a:tailEnd type="none" w="med" len="med"/>
                    </a:lnTlToBr>
                    <a:solidFill>
                      <a:schemeClr val="accent6">
                        <a:lumMod val="40000"/>
                        <a:lumOff val="60000"/>
                      </a:schemeClr>
                    </a:solidFill>
                  </a:tcPr>
                </a:tc>
              </a:tr>
              <a:tr h="228600">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a:noFill/>
                    </a:lnT>
                    <a:lnB>
                      <a:noFill/>
                    </a:lnB>
                    <a:lnBlToTr w="12700" cap="flat" cmpd="sng" algn="ctr">
                      <a:solidFill>
                        <a:srgbClr val="000000"/>
                      </a:solidFill>
                      <a:prstDash val="solid"/>
                      <a:round/>
                      <a:headEnd type="none" w="med" len="med"/>
                      <a:tailEnd type="none" w="med" len="med"/>
                    </a:lnBlToTr>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a:noFill/>
                    </a:lnT>
                    <a:lnB>
                      <a:noFill/>
                    </a:lnB>
                    <a:lnTlToBr w="12700" cap="flat" cmpd="sng" algn="ctr">
                      <a:solidFill>
                        <a:srgbClr val="000000"/>
                      </a:solidFill>
                      <a:prstDash val="solid"/>
                      <a:round/>
                      <a:headEnd type="none" w="med" len="med"/>
                      <a:tailEnd type="none" w="med" len="med"/>
                    </a:lnTlToBr>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endParaRPr lang="en-US" sz="1500" b="0" i="0" u="none" strike="noStrike" dirty="0">
                        <a:effectLst/>
                        <a:latin typeface="Arial"/>
                      </a:endParaRPr>
                    </a:p>
                  </a:txBody>
                  <a:tcPr marL="0" marR="0" marT="0" marB="0" anchor="ctr">
                    <a:lnL>
                      <a:noFill/>
                    </a:lnL>
                    <a:lnR>
                      <a:noFill/>
                    </a:lnR>
                    <a:lnT>
                      <a:noFill/>
                    </a:lnT>
                    <a:lnB>
                      <a:noFill/>
                    </a:lnB>
                    <a:solidFill>
                      <a:schemeClr val="accent6">
                        <a:lumMod val="40000"/>
                        <a:lumOff val="60000"/>
                      </a:schemeClr>
                    </a:solidFill>
                  </a:tcPr>
                </a:tc>
                <a:tc>
                  <a:txBody>
                    <a:bodyPr/>
                    <a:lstStyle/>
                    <a:p>
                      <a:pPr algn="ctr" fontAlgn="ctr"/>
                      <a:r>
                        <a:rPr lang="en-US" sz="1500" b="0" i="0" u="none" strike="noStrike" dirty="0">
                          <a:effectLst/>
                          <a:latin typeface="Arial"/>
                        </a:rPr>
                        <a:t> </a:t>
                      </a:r>
                    </a:p>
                  </a:txBody>
                  <a:tcPr marL="0" marR="0" marT="0" marB="0" anchor="ctr">
                    <a:lnL>
                      <a:noFill/>
                    </a:lnL>
                    <a:lnR>
                      <a:noFill/>
                    </a:lnR>
                    <a:lnT>
                      <a:noFill/>
                    </a:lnT>
                    <a:lnB>
                      <a:noFill/>
                    </a:lnB>
                    <a:lnTlToBr w="12700" cap="flat" cmpd="sng" algn="ctr">
                      <a:solidFill>
                        <a:srgbClr val="000000"/>
                      </a:solidFill>
                      <a:prstDash val="solid"/>
                      <a:round/>
                      <a:headEnd type="none" w="med" len="med"/>
                      <a:tailEnd type="none" w="med" len="med"/>
                    </a:lnTlToBr>
                    <a:solidFill>
                      <a:schemeClr val="accent6">
                        <a:lumMod val="40000"/>
                        <a:lumOff val="60000"/>
                      </a:schemeClr>
                    </a:solidFill>
                  </a:tcPr>
                </a:tc>
              </a:tr>
            </a:tbl>
          </a:graphicData>
        </a:graphic>
      </p:graphicFrame>
      <p:sp>
        <p:nvSpPr>
          <p:cNvPr id="5" name="Rectangle 4"/>
          <p:cNvSpPr/>
          <p:nvPr/>
        </p:nvSpPr>
        <p:spPr>
          <a:xfrm>
            <a:off x="1981252" y="2911664"/>
            <a:ext cx="4876748" cy="830997"/>
          </a:xfrm>
          <a:prstGeom prst="rect">
            <a:avLst/>
          </a:prstGeom>
        </p:spPr>
        <p:txBody>
          <a:bodyPr wrap="square">
            <a:spAutoFit/>
          </a:bodyPr>
          <a:lstStyle/>
          <a:p>
            <a:pPr algn="ctr"/>
            <a:r>
              <a:rPr lang="en-US" sz="2400" b="1" dirty="0" smtClean="0">
                <a:solidFill>
                  <a:srgbClr val="FFC000"/>
                </a:solidFill>
                <a:effectLst>
                  <a:outerShdw blurRad="38100" dist="38100" dir="2700000" algn="tl">
                    <a:srgbClr val="000000">
                      <a:alpha val="43137"/>
                    </a:srgbClr>
                  </a:outerShdw>
                </a:effectLst>
                <a:latin typeface="Calibri" pitchFamily="34" charset="0"/>
              </a:rPr>
              <a:t>General Purpose lanes</a:t>
            </a:r>
            <a:r>
              <a:rPr lang="en-US" sz="2400" b="1" dirty="0" smtClean="0">
                <a:effectLst>
                  <a:outerShdw blurRad="38100" dist="38100" dir="2700000" algn="tl">
                    <a:srgbClr val="000000">
                      <a:alpha val="43137"/>
                    </a:srgbClr>
                  </a:outerShdw>
                </a:effectLst>
                <a:latin typeface="Calibri" pitchFamily="34" charset="0"/>
              </a:rPr>
              <a:t> vs. </a:t>
            </a:r>
          </a:p>
          <a:p>
            <a:pPr algn="ctr"/>
            <a:r>
              <a:rPr lang="en-US" sz="2400" b="1" dirty="0" smtClean="0">
                <a:solidFill>
                  <a:srgbClr val="92D050"/>
                </a:solidFill>
                <a:effectLst>
                  <a:outerShdw blurRad="38100" dist="38100" dir="2700000" algn="tl">
                    <a:srgbClr val="000000">
                      <a:alpha val="43137"/>
                    </a:srgbClr>
                  </a:outerShdw>
                </a:effectLst>
                <a:latin typeface="Calibri" pitchFamily="34" charset="0"/>
              </a:rPr>
              <a:t>Managed or Auxiliary lanes</a:t>
            </a:r>
          </a:p>
        </p:txBody>
      </p:sp>
      <p:cxnSp>
        <p:nvCxnSpPr>
          <p:cNvPr id="6" name="Straight Connector 5"/>
          <p:cNvCxnSpPr/>
          <p:nvPr/>
        </p:nvCxnSpPr>
        <p:spPr>
          <a:xfrm>
            <a:off x="228600" y="782529"/>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8"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036487073"/>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ل云玗İαЂÕØÚáÛ丫:Téxt Plàçèhòlðêr 表¥鷗字㌍_W 2"/>
          <p:cNvSpPr>
            <a:spLocks noGrp="1"/>
          </p:cNvSpPr>
          <p:nvPr>
            <p:ph type="body" sz="quarter" idx="11"/>
          </p:nvPr>
        </p:nvSpPr>
        <p:spPr>
          <a:xfrm>
            <a:off x="5638800" y="3481060"/>
            <a:ext cx="3429000" cy="2819400"/>
          </a:xfrm>
        </p:spPr>
        <p:txBody>
          <a:bodyPr/>
          <a:lstStyle>
            <a:extLst/>
          </a:lstStyle>
          <a:p>
            <a:pPr eaLnBrk="1" fontAlgn="auto" hangingPunct="1">
              <a:spcAft>
                <a:spcPts val="0"/>
              </a:spcAft>
              <a:defRPr/>
            </a:pPr>
            <a:r>
              <a:rPr lang="en-US" sz="4000" b="1" dirty="0" smtClean="0">
                <a:solidFill>
                  <a:srgbClr val="CCFFCC"/>
                </a:solidFill>
                <a:effectLst>
                  <a:outerShdw blurRad="38100" dist="38100" dir="2700000" algn="tl">
                    <a:srgbClr val="000000">
                      <a:alpha val="43137"/>
                    </a:srgbClr>
                  </a:outerShdw>
                </a:effectLst>
                <a:latin typeface="+mj-lt"/>
                <a:cs typeface="Calibri" pitchFamily="34" charset="0"/>
              </a:rPr>
              <a:t>Are these thresholds?</a:t>
            </a:r>
          </a:p>
          <a:p>
            <a:pPr eaLnBrk="1" fontAlgn="auto" hangingPunct="1">
              <a:spcAft>
                <a:spcPts val="0"/>
              </a:spcAft>
              <a:defRPr/>
            </a:pPr>
            <a:r>
              <a:rPr lang="en-US" sz="2400" dirty="0" smtClean="0">
                <a:effectLst>
                  <a:outerShdw blurRad="38100" dist="38100" dir="2700000" algn="tl">
                    <a:srgbClr val="000000">
                      <a:alpha val="43137"/>
                    </a:srgbClr>
                  </a:outerShdw>
                </a:effectLst>
                <a:latin typeface="Calibri" pitchFamily="34" charset="0"/>
                <a:cs typeface="Calibri" pitchFamily="34" charset="0"/>
              </a:rPr>
              <a:t>The influence of the CEQA Guidelines and dealing with tradeoffs</a:t>
            </a:r>
            <a:endParaRPr lang="en-US" sz="2400" dirty="0">
              <a:effectLst>
                <a:outerShdw blurRad="38100" dist="38100" dir="2700000" algn="tl">
                  <a:srgbClr val="000000">
                    <a:alpha val="43137"/>
                  </a:srgbClr>
                </a:outerShdw>
              </a:effectLst>
              <a:latin typeface="Calibri" pitchFamily="34" charset="0"/>
              <a:cs typeface="Calibri" pitchFamily="34" charset="0"/>
            </a:endParaRPr>
          </a:p>
        </p:txBody>
      </p:sp>
      <p:sp>
        <p:nvSpPr>
          <p:cNvPr id="10" name="Rectangle 9"/>
          <p:cNvSpPr/>
          <p:nvPr/>
        </p:nvSpPr>
        <p:spPr>
          <a:xfrm>
            <a:off x="433329" y="228600"/>
            <a:ext cx="6051553" cy="1815882"/>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Calibri" pitchFamily="34" charset="0"/>
              </a:rPr>
              <a:t>Section 15064.3 (b)(3) - Local </a:t>
            </a:r>
            <a:r>
              <a:rPr lang="en-US" sz="2800" b="1" dirty="0">
                <a:effectLst>
                  <a:outerShdw blurRad="38100" dist="38100" dir="2700000" algn="tl">
                    <a:srgbClr val="000000">
                      <a:alpha val="43137"/>
                    </a:srgbClr>
                  </a:outerShdw>
                </a:effectLst>
                <a:latin typeface="Calibri" pitchFamily="34" charset="0"/>
              </a:rPr>
              <a:t>Safety </a:t>
            </a:r>
            <a:r>
              <a:rPr lang="en-US" sz="2800" b="1" dirty="0" smtClean="0">
                <a:effectLst>
                  <a:outerShdw blurRad="38100" dist="38100" dir="2700000" algn="tl">
                    <a:srgbClr val="000000">
                      <a:alpha val="43137"/>
                    </a:srgbClr>
                  </a:outerShdw>
                </a:effectLst>
                <a:latin typeface="Calibri" pitchFamily="34" charset="0"/>
              </a:rPr>
              <a:t> </a:t>
            </a:r>
          </a:p>
          <a:p>
            <a:r>
              <a:rPr lang="en-US" sz="2800" b="1" dirty="0" smtClean="0">
                <a:effectLst>
                  <a:outerShdw blurRad="38100" dist="38100" dir="2700000" algn="tl">
                    <a:srgbClr val="000000">
                      <a:alpha val="43137"/>
                    </a:srgbClr>
                  </a:outerShdw>
                </a:effectLst>
                <a:latin typeface="Calibri" pitchFamily="34" charset="0"/>
              </a:rPr>
              <a:t>AND</a:t>
            </a:r>
            <a:endParaRPr lang="en-US" sz="2800" b="1" dirty="0">
              <a:effectLst>
                <a:outerShdw blurRad="38100" dist="38100" dir="2700000" algn="tl">
                  <a:srgbClr val="000000">
                    <a:alpha val="43137"/>
                  </a:srgbClr>
                </a:outerShdw>
              </a:effectLst>
              <a:latin typeface="Calibri" pitchFamily="34" charset="0"/>
            </a:endParaRPr>
          </a:p>
          <a:p>
            <a:r>
              <a:rPr lang="en-US" sz="2800" b="1" dirty="0" smtClean="0">
                <a:effectLst>
                  <a:outerShdw blurRad="38100" dist="38100" dir="2700000" algn="tl">
                    <a:srgbClr val="000000">
                      <a:alpha val="43137"/>
                    </a:srgbClr>
                  </a:outerShdw>
                </a:effectLst>
                <a:latin typeface="Calibri" pitchFamily="34" charset="0"/>
              </a:rPr>
              <a:t>Revised </a:t>
            </a:r>
            <a:r>
              <a:rPr lang="en-US" sz="2800" b="1" dirty="0">
                <a:effectLst>
                  <a:outerShdw blurRad="38100" dist="38100" dir="2700000" algn="tl">
                    <a:srgbClr val="000000">
                      <a:alpha val="43137"/>
                    </a:srgbClr>
                  </a:outerShdw>
                </a:effectLst>
                <a:latin typeface="Calibri" pitchFamily="34" charset="0"/>
              </a:rPr>
              <a:t>Appendix G</a:t>
            </a:r>
          </a:p>
          <a:p>
            <a:r>
              <a:rPr lang="en-US" sz="2800" b="1" dirty="0" smtClean="0">
                <a:effectLst>
                  <a:outerShdw blurRad="38100" dist="38100" dir="2700000" algn="tl">
                    <a:srgbClr val="000000">
                      <a:alpha val="43137"/>
                    </a:srgbClr>
                  </a:outerShdw>
                </a:effectLst>
                <a:latin typeface="Calibri" pitchFamily="34" charset="0"/>
              </a:rPr>
              <a:t> </a:t>
            </a:r>
            <a:endParaRPr lang="en-US" sz="2800" b="1" dirty="0">
              <a:effectLst>
                <a:outerShdw blurRad="38100" dist="38100" dir="2700000" algn="tl">
                  <a:srgbClr val="000000">
                    <a:alpha val="43137"/>
                  </a:srgbClr>
                </a:outerShdw>
              </a:effectLst>
              <a:latin typeface="Calibri" pitchFamily="34" charset="0"/>
            </a:endParaRPr>
          </a:p>
        </p:txBody>
      </p:sp>
      <p:sp>
        <p:nvSpPr>
          <p:cNvPr id="5" name="Rectangle 4"/>
          <p:cNvSpPr/>
          <p:nvPr/>
        </p:nvSpPr>
        <p:spPr>
          <a:xfrm>
            <a:off x="462121" y="751820"/>
            <a:ext cx="6051553" cy="523220"/>
          </a:xfrm>
          <a:prstGeom prst="rect">
            <a:avLst/>
          </a:prstGeom>
        </p:spPr>
        <p:txBody>
          <a:bodyPr wrap="square">
            <a:spAutoFit/>
          </a:bodyPr>
          <a:lstStyle/>
          <a:p>
            <a:endParaRPr lang="en-US" sz="2800" b="1" dirty="0">
              <a:effectLst>
                <a:outerShdw blurRad="38100" dist="38100" dir="2700000" algn="tl">
                  <a:srgbClr val="000000">
                    <a:alpha val="43137"/>
                  </a:srgbClr>
                </a:outerShdw>
              </a:effectLst>
              <a:latin typeface="Calibri" pitchFamily="34" charset="0"/>
            </a:endParaRPr>
          </a:p>
        </p:txBody>
      </p:sp>
      <p:sp>
        <p:nvSpPr>
          <p:cNvPr id="4" name="Rectangle 3"/>
          <p:cNvSpPr/>
          <p:nvPr/>
        </p:nvSpPr>
        <p:spPr>
          <a:xfrm>
            <a:off x="685800" y="5396240"/>
            <a:ext cx="4660246" cy="215444"/>
          </a:xfrm>
          <a:prstGeom prst="rect">
            <a:avLst/>
          </a:prstGeom>
        </p:spPr>
        <p:txBody>
          <a:bodyPr wrap="square">
            <a:spAutoFit/>
          </a:bodyPr>
          <a:lstStyle/>
          <a:p>
            <a:r>
              <a:rPr lang="en-US" sz="800" dirty="0"/>
              <a:t>Copyright: &lt;</a:t>
            </a:r>
            <a:r>
              <a:rPr lang="en-US" sz="800" dirty="0" err="1" smtClean="0"/>
              <a:t>aref</a:t>
            </a:r>
            <a:r>
              <a:rPr lang="en-US" sz="800" dirty="0"/>
              <a:t>='http://www.123rf.com/profile_leaf'&gt;leaf / 123RF Stock Photo&lt;/a&gt;</a:t>
            </a:r>
          </a:p>
        </p:txBody>
      </p:sp>
      <p:pic>
        <p:nvPicPr>
          <p:cNvPr id="2050" name="Picture 2" descr="C:\Users\rmilam\Downloads\2532602_xx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5800" y="1739570"/>
            <a:ext cx="4508938" cy="36068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228600" y="1564898"/>
            <a:ext cx="8305800" cy="0"/>
          </a:xfrm>
          <a:prstGeom prst="line">
            <a:avLst/>
          </a:prstGeom>
          <a:ln w="25400">
            <a:solidFill>
              <a:srgbClr val="CCFFCC"/>
            </a:solidFill>
          </a:ln>
        </p:spPr>
        <p:style>
          <a:lnRef idx="1">
            <a:schemeClr val="accent1"/>
          </a:lnRef>
          <a:fillRef idx="0">
            <a:schemeClr val="accent1"/>
          </a:fillRef>
          <a:effectRef idx="0">
            <a:schemeClr val="accent1"/>
          </a:effectRef>
          <a:fontRef idx="minor">
            <a:schemeClr val="tx1"/>
          </a:fontRef>
        </p:style>
      </p:cxnSp>
      <p:pic>
        <p:nvPicPr>
          <p:cNvPr id="9"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4169120551"/>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638800" y="4419600"/>
            <a:ext cx="3352800" cy="2209800"/>
          </a:xfrm>
        </p:spPr>
        <p:txBody>
          <a:bodyPr>
            <a:noAutofit/>
          </a:bodyPr>
          <a:lstStyle/>
          <a:p>
            <a:r>
              <a:rPr lang="en-US" sz="4000" b="1" dirty="0" smtClean="0">
                <a:solidFill>
                  <a:srgbClr val="CCFFCC"/>
                </a:solidFill>
                <a:effectLst>
                  <a:outerShdw blurRad="38100" dist="38100" dir="2700000" algn="tl">
                    <a:srgbClr val="000000">
                      <a:alpha val="43137"/>
                    </a:srgbClr>
                  </a:outerShdw>
                </a:effectLst>
              </a:rPr>
              <a:t>What About Infrastructure Projects?</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365234"/>
            <a:ext cx="5943600" cy="361569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773543699"/>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048000" y="5715000"/>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pPr>
            <a:r>
              <a:rPr lang="en-US" sz="2400" dirty="0">
                <a:latin typeface="Calibri" pitchFamily="34" charset="0"/>
              </a:rPr>
              <a:t>Relationship of Freeway LOS, Speed, and CO2 Emissions Factors</a:t>
            </a:r>
          </a:p>
        </p:txBody>
      </p:sp>
      <p:pic>
        <p:nvPicPr>
          <p:cNvPr id="38915" name="Picture 3" descr="L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8683625" cy="4386262"/>
          </a:xfrm>
          <a:prstGeom prst="rect">
            <a:avLst/>
          </a:prstGeom>
          <a:solidFill>
            <a:schemeClr val="accent3">
              <a:lumMod val="60000"/>
              <a:lumOff val="40000"/>
            </a:schemeClr>
          </a:solidFill>
          <a:ln>
            <a:noFill/>
          </a:ln>
        </p:spPr>
      </p:pic>
      <p:sp>
        <p:nvSpPr>
          <p:cNvPr id="39940" name="Rectangle 4"/>
          <p:cNvSpPr>
            <a:spLocks noGrp="1" noChangeArrowheads="1"/>
          </p:cNvSpPr>
          <p:nvPr>
            <p:ph type="title"/>
          </p:nvPr>
        </p:nvSpPr>
        <p:spPr>
          <a:xfrm>
            <a:off x="2971800" y="5029200"/>
            <a:ext cx="6172200" cy="609600"/>
          </a:xfrm>
        </p:spPr>
        <p:txBody>
          <a:bodyPr>
            <a:noAutofit/>
          </a:bodyPr>
          <a:lstStyle/>
          <a:p>
            <a:pPr indent="0" eaLnBrk="1" hangingPunct="1">
              <a:defRPr/>
            </a:pPr>
            <a:r>
              <a:rPr lang="en-US" sz="4000" b="1" dirty="0" smtClean="0">
                <a:solidFill>
                  <a:srgbClr val="CCFFCC"/>
                </a:solidFill>
                <a:effectLst>
                  <a:outerShdw blurRad="38100" dist="38100" dir="2700000" algn="tl">
                    <a:srgbClr val="000000">
                      <a:alpha val="43137"/>
                    </a:srgbClr>
                  </a:outerShdw>
                </a:effectLst>
              </a:rPr>
              <a:t>With VMT, Speed Matters….</a:t>
            </a:r>
          </a:p>
        </p:txBody>
      </p:sp>
      <p:pic>
        <p:nvPicPr>
          <p:cNvPr id="6"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3938262797"/>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657600" y="5105400"/>
            <a:ext cx="5257800" cy="1143000"/>
          </a:xfrm>
        </p:spPr>
        <p:txBody>
          <a:bodyPr>
            <a:normAutofit fontScale="90000"/>
          </a:bodyPr>
          <a:lstStyle/>
          <a:p>
            <a:r>
              <a:rPr lang="en-US" sz="4000" b="1" dirty="0" smtClean="0">
                <a:solidFill>
                  <a:srgbClr val="CCFFCC"/>
                </a:solidFill>
                <a:effectLst>
                  <a:outerShdw blurRad="38100" dist="38100" dir="2700000" algn="tl">
                    <a:srgbClr val="000000">
                      <a:alpha val="43137"/>
                    </a:srgbClr>
                  </a:outerShdw>
                </a:effectLst>
              </a:rPr>
              <a:t>VMT </a:t>
            </a:r>
            <a:r>
              <a:rPr lang="en-US" sz="4000" b="1" dirty="0" err="1" smtClean="0">
                <a:solidFill>
                  <a:srgbClr val="CCFFCC"/>
                </a:solidFill>
                <a:effectLst>
                  <a:outerShdw blurRad="38100" dist="38100" dir="2700000" algn="tl">
                    <a:srgbClr val="000000">
                      <a:alpha val="43137"/>
                    </a:srgbClr>
                  </a:outerShdw>
                </a:effectLst>
              </a:rPr>
              <a:t>vs</a:t>
            </a:r>
            <a:r>
              <a:rPr lang="en-US" sz="4000" b="1" dirty="0" smtClean="0">
                <a:solidFill>
                  <a:srgbClr val="CCFFCC"/>
                </a:solidFill>
                <a:effectLst>
                  <a:outerShdw blurRad="38100" dist="38100" dir="2700000" algn="tl">
                    <a:srgbClr val="000000">
                      <a:alpha val="43137"/>
                    </a:srgbClr>
                  </a:outerShdw>
                </a:effectLst>
              </a:rPr>
              <a:t> Fuel Consumption</a:t>
            </a:r>
            <a:br>
              <a:rPr lang="en-US" sz="4000" b="1" dirty="0" smtClean="0">
                <a:solidFill>
                  <a:srgbClr val="CCFFCC"/>
                </a:solidFill>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latin typeface="Calibri" pitchFamily="34" charset="0"/>
              </a:rPr>
              <a:t>N</a:t>
            </a:r>
            <a:r>
              <a:rPr lang="en-US" sz="2700" dirty="0" smtClean="0">
                <a:effectLst>
                  <a:outerShdw blurRad="38100" dist="38100" dir="2700000" algn="tl">
                    <a:srgbClr val="000000">
                      <a:alpha val="43137"/>
                    </a:srgbClr>
                  </a:outerShdw>
                </a:effectLst>
                <a:latin typeface="Calibri" pitchFamily="34" charset="0"/>
              </a:rPr>
              <a:t>eed to determine the </a:t>
            </a:r>
            <a:r>
              <a:rPr lang="en-US" sz="2700" b="1" dirty="0" smtClean="0">
                <a:effectLst>
                  <a:outerShdw blurRad="38100" dist="38100" dir="2700000" algn="tl">
                    <a:srgbClr val="000000">
                      <a:alpha val="43137"/>
                    </a:srgbClr>
                  </a:outerShdw>
                </a:effectLst>
                <a:latin typeface="Calibri" pitchFamily="34" charset="0"/>
              </a:rPr>
              <a:t>Study Area, </a:t>
            </a:r>
            <a:r>
              <a:rPr lang="en-US" sz="2700" dirty="0" smtClean="0">
                <a:effectLst>
                  <a:outerShdw blurRad="38100" dist="38100" dir="2700000" algn="tl">
                    <a:srgbClr val="000000">
                      <a:alpha val="43137"/>
                    </a:srgbClr>
                  </a:outerShdw>
                </a:effectLst>
                <a:latin typeface="Calibri" pitchFamily="34" charset="0"/>
              </a:rPr>
              <a:t>the </a:t>
            </a:r>
            <a:r>
              <a:rPr lang="en-US" sz="2700" b="1" dirty="0" smtClean="0">
                <a:effectLst>
                  <a:outerShdw blurRad="38100" dist="38100" dir="2700000" algn="tl">
                    <a:srgbClr val="000000">
                      <a:alpha val="43137"/>
                    </a:srgbClr>
                  </a:outerShdw>
                </a:effectLst>
                <a:latin typeface="Calibri" pitchFamily="34" charset="0"/>
              </a:rPr>
              <a:t>Methodology, </a:t>
            </a:r>
            <a:r>
              <a:rPr lang="en-US" sz="2700" dirty="0" smtClean="0">
                <a:effectLst>
                  <a:outerShdw blurRad="38100" dist="38100" dir="2700000" algn="tl">
                    <a:srgbClr val="000000">
                      <a:alpha val="43137"/>
                    </a:srgbClr>
                  </a:outerShdw>
                </a:effectLst>
                <a:latin typeface="Calibri" pitchFamily="34" charset="0"/>
              </a:rPr>
              <a:t>and the </a:t>
            </a:r>
            <a:r>
              <a:rPr lang="en-US" sz="2700" b="1" dirty="0" smtClean="0">
                <a:effectLst>
                  <a:outerShdw blurRad="38100" dist="38100" dir="2700000" algn="tl">
                    <a:srgbClr val="000000">
                      <a:alpha val="43137"/>
                    </a:srgbClr>
                  </a:outerShdw>
                </a:effectLst>
                <a:latin typeface="Calibri" pitchFamily="34" charset="0"/>
              </a:rPr>
              <a:t>Threshold</a:t>
            </a:r>
            <a:endParaRPr lang="en-US" sz="2700" dirty="0" smtClean="0">
              <a:effectLst>
                <a:outerShdw blurRad="38100" dist="38100" dir="2700000" algn="tl">
                  <a:srgbClr val="000000">
                    <a:alpha val="43137"/>
                  </a:srgbClr>
                </a:outerShdw>
              </a:effectLst>
              <a:latin typeface="Calibri" pitchFamily="34" charset="0"/>
            </a:endParaRPr>
          </a:p>
        </p:txBody>
      </p:sp>
      <p:pic>
        <p:nvPicPr>
          <p:cNvPr id="2765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381000"/>
            <a:ext cx="5791200" cy="41449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2362200" y="1676400"/>
            <a:ext cx="1828800" cy="1752600"/>
          </a:xfrm>
          <a:prstGeom prst="ellipse">
            <a:avLst/>
          </a:prstGeom>
          <a:solidFill>
            <a:srgbClr val="9B9FF7">
              <a:alpha val="41176"/>
            </a:srgbClr>
          </a:solidFill>
          <a:ln>
            <a:solidFill>
              <a:srgbClr val="3D4D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8" descr="2011Logo_transpar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357463492"/>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n-US" sz="4000" b="1" dirty="0" smtClean="0">
                <a:solidFill>
                  <a:srgbClr val="CCFFCC"/>
                </a:solidFill>
                <a:effectLst>
                  <a:outerShdw blurRad="38100" dist="38100" dir="2700000" algn="tl">
                    <a:srgbClr val="000000">
                      <a:alpha val="43137"/>
                    </a:srgbClr>
                  </a:outerShdw>
                </a:effectLst>
              </a:rPr>
              <a:t>Conflicting Results?</a:t>
            </a:r>
          </a:p>
        </p:txBody>
      </p:sp>
      <p:graphicFrame>
        <p:nvGraphicFramePr>
          <p:cNvPr id="4" name="Table 3"/>
          <p:cNvGraphicFramePr>
            <a:graphicFrameLocks noGrp="1"/>
          </p:cNvGraphicFramePr>
          <p:nvPr>
            <p:extLst>
              <p:ext uri="{D42A27DB-BD31-4B8C-83A1-F6EECF244321}">
                <p14:modId xmlns:p14="http://schemas.microsoft.com/office/powerpoint/2010/main" val="3984377633"/>
              </p:ext>
            </p:extLst>
          </p:nvPr>
        </p:nvGraphicFramePr>
        <p:xfrm>
          <a:off x="381000" y="1325565"/>
          <a:ext cx="8458201" cy="3391753"/>
        </p:xfrm>
        <a:graphic>
          <a:graphicData uri="http://schemas.openxmlformats.org/drawingml/2006/table">
            <a:tbl>
              <a:tblPr/>
              <a:tblGrid>
                <a:gridCol w="4572000"/>
                <a:gridCol w="1751318"/>
                <a:gridCol w="2134883"/>
              </a:tblGrid>
              <a:tr h="616682">
                <a:tc>
                  <a:txBody>
                    <a:bodyPr/>
                    <a:lstStyle/>
                    <a:p>
                      <a:pPr marL="0" marR="0" algn="ctr">
                        <a:spcBef>
                          <a:spcPts val="0"/>
                        </a:spcBef>
                        <a:spcAft>
                          <a:spcPts val="0"/>
                        </a:spcAft>
                      </a:pPr>
                      <a:r>
                        <a:rPr lang="en-US" sz="2000" b="1" dirty="0">
                          <a:solidFill>
                            <a:schemeClr val="bg1"/>
                          </a:solidFill>
                          <a:latin typeface="Calibri"/>
                          <a:ea typeface="Calibri"/>
                          <a:cs typeface="Times New Roman"/>
                        </a:rPr>
                        <a:t>GHG Emissions Estimate Method</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a:solidFill>
                            <a:schemeClr val="bg1"/>
                          </a:solidFill>
                          <a:latin typeface="Calibri"/>
                          <a:ea typeface="Calibri"/>
                          <a:cs typeface="Times New Roman"/>
                        </a:rPr>
                        <a:t>GHG Emissions (1,2)</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a:solidFill>
                            <a:schemeClr val="bg1"/>
                          </a:solidFill>
                          <a:latin typeface="Calibri"/>
                          <a:ea typeface="Calibri"/>
                          <a:cs typeface="Times New Roman"/>
                        </a:rPr>
                        <a:t>Project Impact</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r>
              <a:tr h="616682">
                <a:tc>
                  <a:txBody>
                    <a:bodyPr/>
                    <a:lstStyle/>
                    <a:p>
                      <a:pPr marL="0" marR="0">
                        <a:spcBef>
                          <a:spcPts val="0"/>
                        </a:spcBef>
                        <a:spcAft>
                          <a:spcPts val="0"/>
                        </a:spcAft>
                      </a:pPr>
                      <a:r>
                        <a:rPr lang="en-US" sz="2000" b="1" dirty="0">
                          <a:solidFill>
                            <a:schemeClr val="bg1"/>
                          </a:solidFill>
                          <a:latin typeface="Calibri"/>
                          <a:ea typeface="Calibri"/>
                          <a:cs typeface="Times New Roman"/>
                        </a:rPr>
                        <a:t>Method 1 – VMT</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latin typeface="Calibri"/>
                          <a:ea typeface="Calibri"/>
                          <a:cs typeface="Times New Roman"/>
                        </a:rPr>
                        <a:t>1,760 lbs</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a:solidFill>
                            <a:schemeClr val="bg1"/>
                          </a:solidFill>
                          <a:latin typeface="Calibri"/>
                          <a:ea typeface="Calibri"/>
                          <a:cs typeface="Times New Roman"/>
                        </a:rPr>
                        <a:t>YES</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r>
              <a:tr h="616682">
                <a:tc>
                  <a:txBody>
                    <a:bodyPr/>
                    <a:lstStyle/>
                    <a:p>
                      <a:pPr marL="0" marR="0">
                        <a:spcBef>
                          <a:spcPts val="0"/>
                        </a:spcBef>
                        <a:spcAft>
                          <a:spcPts val="0"/>
                        </a:spcAft>
                      </a:pPr>
                      <a:r>
                        <a:rPr lang="en-US" sz="2000" b="1" dirty="0">
                          <a:solidFill>
                            <a:schemeClr val="bg1"/>
                          </a:solidFill>
                          <a:latin typeface="Calibri"/>
                          <a:ea typeface="Calibri"/>
                          <a:cs typeface="Times New Roman"/>
                        </a:rPr>
                        <a:t>Method 2 – VMT by Speed bin and EMFAC</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latin typeface="Calibri"/>
                          <a:ea typeface="Calibri"/>
                          <a:cs typeface="Times New Roman"/>
                        </a:rPr>
                        <a:t>- 60 lbs</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a:solidFill>
                            <a:schemeClr val="bg1"/>
                          </a:solidFill>
                          <a:latin typeface="Calibri"/>
                          <a:ea typeface="Calibri"/>
                          <a:cs typeface="Times New Roman"/>
                        </a:rPr>
                        <a:t>NO</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r>
              <a:tr h="616682">
                <a:tc>
                  <a:txBody>
                    <a:bodyPr/>
                    <a:lstStyle/>
                    <a:p>
                      <a:pPr marL="0" marR="0">
                        <a:spcBef>
                          <a:spcPts val="0"/>
                        </a:spcBef>
                        <a:spcAft>
                          <a:spcPts val="0"/>
                        </a:spcAft>
                      </a:pPr>
                      <a:r>
                        <a:rPr lang="en-US" sz="2000" b="1" dirty="0">
                          <a:solidFill>
                            <a:schemeClr val="bg1"/>
                          </a:solidFill>
                          <a:latin typeface="Calibri"/>
                          <a:ea typeface="Calibri"/>
                          <a:cs typeface="Times New Roman"/>
                        </a:rPr>
                        <a:t>Method </a:t>
                      </a:r>
                      <a:r>
                        <a:rPr lang="en-US" sz="2000" b="1" dirty="0" smtClean="0">
                          <a:solidFill>
                            <a:schemeClr val="bg1"/>
                          </a:solidFill>
                          <a:latin typeface="Calibri"/>
                          <a:ea typeface="Calibri"/>
                          <a:cs typeface="Times New Roman"/>
                        </a:rPr>
                        <a:t>3 </a:t>
                      </a:r>
                      <a:r>
                        <a:rPr lang="en-US" sz="2000" b="1" dirty="0">
                          <a:solidFill>
                            <a:schemeClr val="bg1"/>
                          </a:solidFill>
                          <a:latin typeface="Calibri"/>
                          <a:ea typeface="Calibri"/>
                          <a:cs typeface="Times New Roman"/>
                        </a:rPr>
                        <a:t>– Microsimulation (VISSIM)</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r">
                        <a:spcBef>
                          <a:spcPts val="0"/>
                        </a:spcBef>
                        <a:spcAft>
                          <a:spcPts val="0"/>
                        </a:spcAft>
                      </a:pPr>
                      <a:r>
                        <a:rPr lang="en-US" sz="2000" b="1" dirty="0">
                          <a:solidFill>
                            <a:schemeClr val="bg1"/>
                          </a:solidFill>
                          <a:latin typeface="Calibri"/>
                          <a:ea typeface="Calibri"/>
                          <a:cs typeface="Times New Roman"/>
                        </a:rPr>
                        <a:t>-171 lbs</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spcBef>
                          <a:spcPts val="0"/>
                        </a:spcBef>
                        <a:spcAft>
                          <a:spcPts val="0"/>
                        </a:spcAft>
                      </a:pPr>
                      <a:r>
                        <a:rPr lang="en-US" sz="2000" b="1" dirty="0">
                          <a:solidFill>
                            <a:schemeClr val="bg1"/>
                          </a:solidFill>
                          <a:latin typeface="Calibri"/>
                          <a:ea typeface="Calibri"/>
                          <a:cs typeface="Times New Roman"/>
                        </a:rPr>
                        <a:t>NO</a:t>
                      </a: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r>
              <a:tr h="925025">
                <a:tc gridSpan="3">
                  <a:txBody>
                    <a:bodyPr/>
                    <a:lstStyle/>
                    <a:p>
                      <a:pPr marL="0" marR="0" algn="just">
                        <a:spcBef>
                          <a:spcPts val="0"/>
                        </a:spcBef>
                        <a:spcAft>
                          <a:spcPts val="0"/>
                        </a:spcAft>
                      </a:pPr>
                      <a:r>
                        <a:rPr lang="en-US" sz="2000" b="1" dirty="0">
                          <a:solidFill>
                            <a:schemeClr val="bg1"/>
                          </a:solidFill>
                          <a:latin typeface="Calibri"/>
                          <a:ea typeface="Calibri"/>
                          <a:cs typeface="Times New Roman"/>
                        </a:rPr>
                        <a:t>Notes:</a:t>
                      </a:r>
                    </a:p>
                    <a:p>
                      <a:pPr marL="0" marR="0" algn="just">
                        <a:spcBef>
                          <a:spcPts val="0"/>
                        </a:spcBef>
                        <a:spcAft>
                          <a:spcPts val="0"/>
                        </a:spcAft>
                      </a:pPr>
                      <a:r>
                        <a:rPr lang="en-US" sz="2000" b="1" dirty="0">
                          <a:solidFill>
                            <a:schemeClr val="bg1"/>
                          </a:solidFill>
                          <a:latin typeface="Calibri"/>
                          <a:ea typeface="Calibri"/>
                          <a:cs typeface="Times New Roman"/>
                        </a:rPr>
                        <a:t>(1) Difference between project and no project under design year conditions.</a:t>
                      </a:r>
                    </a:p>
                    <a:p>
                      <a:pPr marL="0" marR="0" algn="just">
                        <a:spcBef>
                          <a:spcPts val="0"/>
                        </a:spcBef>
                        <a:spcAft>
                          <a:spcPts val="0"/>
                        </a:spcAft>
                      </a:pPr>
                      <a:r>
                        <a:rPr lang="en-US" sz="2000" b="1" dirty="0">
                          <a:solidFill>
                            <a:schemeClr val="bg1"/>
                          </a:solidFill>
                          <a:latin typeface="Calibri"/>
                          <a:ea typeface="Calibri"/>
                          <a:cs typeface="Times New Roman"/>
                        </a:rPr>
                        <a:t>(2) CO2 </a:t>
                      </a:r>
                      <a:r>
                        <a:rPr lang="en-US" sz="2000" b="1" dirty="0" smtClean="0">
                          <a:solidFill>
                            <a:schemeClr val="bg1"/>
                          </a:solidFill>
                          <a:latin typeface="Calibri"/>
                          <a:ea typeface="Calibri"/>
                          <a:cs typeface="Times New Roman"/>
                        </a:rPr>
                        <a:t>Equivalent</a:t>
                      </a:r>
                      <a:endParaRPr lang="en-US" sz="2000" b="1" dirty="0">
                        <a:solidFill>
                          <a:schemeClr val="bg1"/>
                        </a:solidFill>
                        <a:latin typeface="Calibri"/>
                        <a:ea typeface="Calibri"/>
                        <a:cs typeface="Times New Roman"/>
                      </a:endParaRPr>
                    </a:p>
                  </a:txBody>
                  <a:tcPr marL="68580" marR="6858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r>
            </a:tbl>
          </a:graphicData>
        </a:graphic>
      </p:graphicFrame>
      <p:sp>
        <p:nvSpPr>
          <p:cNvPr id="34847" name="Content Placeholder 4"/>
          <p:cNvSpPr>
            <a:spLocks noGrp="1"/>
          </p:cNvSpPr>
          <p:nvPr>
            <p:ph idx="1"/>
          </p:nvPr>
        </p:nvSpPr>
        <p:spPr bwMode="auto">
          <a:xfrm>
            <a:off x="457200" y="5127625"/>
            <a:ext cx="8229600" cy="73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1">
              <a:buClr>
                <a:schemeClr val="tx1">
                  <a:lumMod val="65000"/>
                </a:schemeClr>
              </a:buClr>
              <a:buSzPct val="100000"/>
            </a:pPr>
            <a:r>
              <a:rPr lang="en-US" dirty="0" smtClean="0"/>
              <a:t>What about induced travel?</a:t>
            </a:r>
          </a:p>
        </p:txBody>
      </p:sp>
      <p:pic>
        <p:nvPicPr>
          <p:cNvPr id="6" name="Picture 8" descr="2011Logo_transparen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945890508"/>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ailyV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90600"/>
            <a:ext cx="8534400" cy="5551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1" y="228600"/>
            <a:ext cx="91439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0005" tIns="40005" rIns="74142" bIns="40005" anchor="ctr"/>
          <a:lstStyle/>
          <a:p>
            <a:pPr marL="33338" algn="ctr" defTabSz="576263"/>
            <a:r>
              <a:rPr lang="en-US" sz="4000" b="1" dirty="0" smtClean="0">
                <a:solidFill>
                  <a:srgbClr val="CCFFCC"/>
                </a:solidFill>
                <a:effectLst>
                  <a:outerShdw blurRad="38100" dist="38100" dir="2700000" algn="tl">
                    <a:srgbClr val="000000">
                      <a:alpha val="43137"/>
                    </a:srgbClr>
                  </a:outerShdw>
                </a:effectLst>
                <a:latin typeface="+mj-lt"/>
                <a:sym typeface="Arial" charset="0"/>
              </a:rPr>
              <a:t>Case Study – Yolo County General Plan</a:t>
            </a:r>
            <a:endParaRPr lang="en-US" sz="2400" b="1" dirty="0">
              <a:effectLst>
                <a:outerShdw blurRad="38100" dist="38100" dir="2700000" algn="tl">
                  <a:srgbClr val="000000">
                    <a:alpha val="43137"/>
                  </a:srgbClr>
                </a:outerShdw>
              </a:effectLst>
              <a:latin typeface="Calibri" pitchFamily="34" charset="0"/>
              <a:sym typeface="Arial" charset="0"/>
            </a:endParaRPr>
          </a:p>
        </p:txBody>
      </p:sp>
      <p:pic>
        <p:nvPicPr>
          <p:cNvPr id="5"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51849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228600" y="152401"/>
            <a:ext cx="8915400" cy="1524000"/>
          </a:xfrm>
          <a:noFill/>
        </p:spPr>
        <p:txBody>
          <a:bodyPr>
            <a:noAutofit/>
          </a:bodyPr>
          <a:lstStyle/>
          <a:p>
            <a:pPr indent="0" eaLnBrk="1" hangingPunct="1"/>
            <a:r>
              <a:rPr lang="en-US" sz="4000" b="1" dirty="0" smtClean="0">
                <a:solidFill>
                  <a:srgbClr val="CCFFCC"/>
                </a:solidFill>
                <a:effectLst>
                  <a:outerShdw blurRad="38100" dist="38100" dir="2700000" algn="tl">
                    <a:srgbClr val="000000">
                      <a:alpha val="43137"/>
                    </a:srgbClr>
                  </a:outerShdw>
                </a:effectLst>
              </a:rPr>
              <a:t>Comparison of Daily Vehicle Miles by Land Use Pattern</a:t>
            </a:r>
          </a:p>
        </p:txBody>
      </p:sp>
      <p:pic>
        <p:nvPicPr>
          <p:cNvPr id="21508" name="Picture 6" descr="Graph_7_23_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676400"/>
            <a:ext cx="8991600" cy="4572000"/>
          </a:xfrm>
          <a:prstGeom prst="rect">
            <a:avLst/>
          </a:prstGeom>
          <a:solidFill>
            <a:schemeClr val="tx1"/>
          </a:solidFill>
          <a:ln>
            <a:noFill/>
          </a:ln>
        </p:spPr>
      </p:pic>
      <p:pic>
        <p:nvPicPr>
          <p:cNvPr id="5"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1268646401"/>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943600" y="4876800"/>
            <a:ext cx="3048000" cy="514350"/>
          </a:xfrm>
        </p:spPr>
        <p:txBody>
          <a:bodyPr>
            <a:noAutofit/>
          </a:bodyPr>
          <a:lstStyle/>
          <a:p>
            <a:pPr marL="342900">
              <a:defRPr/>
            </a:pPr>
            <a:r>
              <a:rPr lang="en-US" sz="4000" b="1" dirty="0" smtClean="0">
                <a:solidFill>
                  <a:srgbClr val="CCFFCC"/>
                </a:solidFill>
                <a:effectLst>
                  <a:outerShdw blurRad="38100" dist="38100" dir="2700000" algn="tl">
                    <a:srgbClr val="000000">
                      <a:alpha val="43137"/>
                    </a:srgbClr>
                  </a:outerShdw>
                </a:effectLst>
              </a:rPr>
              <a:t>Traditional Planning Process</a:t>
            </a:r>
          </a:p>
        </p:txBody>
      </p:sp>
      <p:pic>
        <p:nvPicPr>
          <p:cNvPr id="43011" name="Picture 3" descr="Traditional Plan Process"/>
          <p:cNvPicPr>
            <a:picLocks noChangeAspect="1" noChangeArrowheads="1"/>
          </p:cNvPicPr>
          <p:nvPr/>
        </p:nvPicPr>
        <p:blipFill rotWithShape="1">
          <a:blip r:embed="rId3">
            <a:extLst>
              <a:ext uri="{28A0092B-C50C-407E-A947-70E740481C1C}">
                <a14:useLocalDpi xmlns:a14="http://schemas.microsoft.com/office/drawing/2010/main" val="0"/>
              </a:ext>
            </a:extLst>
          </a:blip>
          <a:srcRect t="11030" b="33611"/>
          <a:stretch/>
        </p:blipFill>
        <p:spPr bwMode="auto">
          <a:xfrm>
            <a:off x="838200" y="1600200"/>
            <a:ext cx="7486225"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744789"/>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85800"/>
            <a:ext cx="8229600" cy="487363"/>
          </a:xfrm>
          <a:noFill/>
        </p:spPr>
        <p:txBody>
          <a:bodyPr>
            <a:noAutofit/>
          </a:bodyPr>
          <a:lstStyle/>
          <a:p>
            <a:pPr indent="0" eaLnBrk="1" hangingPunct="1"/>
            <a:r>
              <a:rPr lang="en-US" sz="4000" b="1" dirty="0" smtClean="0">
                <a:solidFill>
                  <a:srgbClr val="CCFFCC"/>
                </a:solidFill>
                <a:effectLst>
                  <a:outerShdw blurRad="38100" dist="38100" dir="2700000" algn="tl">
                    <a:srgbClr val="000000">
                      <a:alpha val="43137"/>
                    </a:srgbClr>
                  </a:outerShdw>
                </a:effectLst>
              </a:rPr>
              <a:t>2005 Daily VMT for Yolo County</a:t>
            </a:r>
          </a:p>
        </p:txBody>
      </p:sp>
      <p:pic>
        <p:nvPicPr>
          <p:cNvPr id="22531" name="Picture 3" descr="F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613" y="1600200"/>
            <a:ext cx="8485187" cy="4394200"/>
          </a:xfrm>
          <a:prstGeom prst="rect">
            <a:avLst/>
          </a:prstGeom>
          <a:solidFill>
            <a:schemeClr val="tx1"/>
          </a:solidFill>
          <a:ln>
            <a:noFill/>
          </a:ln>
        </p:spPr>
      </p:pic>
      <p:pic>
        <p:nvPicPr>
          <p:cNvPr id="5"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697952524"/>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613" y="1752600"/>
            <a:ext cx="8485187" cy="4364037"/>
          </a:xfrm>
          <a:prstGeom prst="rect">
            <a:avLst/>
          </a:prstGeom>
          <a:solidFill>
            <a:schemeClr val="tx1"/>
          </a:solidFill>
          <a:ln>
            <a:noFill/>
          </a:ln>
        </p:spPr>
      </p:pic>
      <p:sp>
        <p:nvSpPr>
          <p:cNvPr id="23555" name="Rectangle 3"/>
          <p:cNvSpPr>
            <a:spLocks noGrp="1" noChangeArrowheads="1"/>
          </p:cNvSpPr>
          <p:nvPr>
            <p:ph type="title"/>
          </p:nvPr>
        </p:nvSpPr>
        <p:spPr>
          <a:xfrm>
            <a:off x="456406" y="731837"/>
            <a:ext cx="8229600" cy="487363"/>
          </a:xfrm>
          <a:noFill/>
        </p:spPr>
        <p:txBody>
          <a:bodyPr>
            <a:noAutofit/>
          </a:bodyPr>
          <a:lstStyle/>
          <a:p>
            <a:pPr indent="0" eaLnBrk="1" hangingPunct="1"/>
            <a:r>
              <a:rPr lang="en-US" sz="4000" b="1" dirty="0" smtClean="0">
                <a:solidFill>
                  <a:srgbClr val="CCFFCC"/>
                </a:solidFill>
                <a:effectLst>
                  <a:outerShdw blurRad="38100" dist="38100" dir="2700000" algn="tl">
                    <a:srgbClr val="000000">
                      <a:alpha val="43137"/>
                    </a:srgbClr>
                  </a:outerShdw>
                </a:effectLst>
              </a:rPr>
              <a:t>2035 Daily VMT for Yolo County</a:t>
            </a:r>
          </a:p>
        </p:txBody>
      </p:sp>
      <p:grpSp>
        <p:nvGrpSpPr>
          <p:cNvPr id="2" name="Group 5"/>
          <p:cNvGrpSpPr>
            <a:grpSpLocks/>
          </p:cNvGrpSpPr>
          <p:nvPr/>
        </p:nvGrpSpPr>
        <p:grpSpPr bwMode="auto">
          <a:xfrm>
            <a:off x="838200" y="2001837"/>
            <a:ext cx="7772400" cy="1714500"/>
            <a:chOff x="528" y="1440"/>
            <a:chExt cx="4896" cy="1080"/>
          </a:xfrm>
        </p:grpSpPr>
        <p:sp>
          <p:nvSpPr>
            <p:cNvPr id="23558" name="Line 6"/>
            <p:cNvSpPr>
              <a:spLocks noChangeShapeType="1"/>
            </p:cNvSpPr>
            <p:nvPr/>
          </p:nvSpPr>
          <p:spPr bwMode="auto">
            <a:xfrm>
              <a:off x="528" y="2520"/>
              <a:ext cx="4896" cy="0"/>
            </a:xfrm>
            <a:prstGeom prst="line">
              <a:avLst/>
            </a:prstGeom>
            <a:noFill/>
            <a:ln w="38100">
              <a:solidFill>
                <a:srgbClr val="00452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Text Box 7"/>
            <p:cNvSpPr txBox="1">
              <a:spLocks noChangeArrowheads="1"/>
            </p:cNvSpPr>
            <p:nvPr/>
          </p:nvSpPr>
          <p:spPr bwMode="auto">
            <a:xfrm>
              <a:off x="3257" y="1440"/>
              <a:ext cx="212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en-US" sz="2400" b="1" i="1" dirty="0">
                  <a:solidFill>
                    <a:schemeClr val="bg1"/>
                  </a:solidFill>
                  <a:latin typeface="Calibri" pitchFamily="34" charset="0"/>
                </a:rPr>
                <a:t>New General Plan Policy:</a:t>
              </a:r>
            </a:p>
            <a:p>
              <a:pPr algn="ctr" eaLnBrk="1" hangingPunct="1"/>
              <a:r>
                <a:rPr lang="en-US" sz="2400" b="1" i="1" dirty="0">
                  <a:solidFill>
                    <a:schemeClr val="bg1"/>
                  </a:solidFill>
                  <a:latin typeface="Calibri" pitchFamily="34" charset="0"/>
                </a:rPr>
                <a:t>Add  a VMT Threshold</a:t>
              </a:r>
            </a:p>
          </p:txBody>
        </p:sp>
        <p:sp>
          <p:nvSpPr>
            <p:cNvPr id="23560" name="Line 8"/>
            <p:cNvSpPr>
              <a:spLocks noChangeShapeType="1"/>
            </p:cNvSpPr>
            <p:nvPr/>
          </p:nvSpPr>
          <p:spPr bwMode="auto">
            <a:xfrm flipH="1">
              <a:off x="4368" y="1963"/>
              <a:ext cx="96" cy="533"/>
            </a:xfrm>
            <a:prstGeom prst="line">
              <a:avLst/>
            </a:prstGeom>
            <a:noFill/>
            <a:ln w="19050">
              <a:solidFill>
                <a:srgbClr val="00452D"/>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9"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6505195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990600"/>
            <a:ext cx="8153400" cy="5257800"/>
          </a:xfrm>
        </p:spPr>
        <p:txBody>
          <a:bodyPr>
            <a:noAutofit/>
          </a:bodyPr>
          <a:lstStyle/>
          <a:p>
            <a:endParaRPr lang="en-US" sz="1900" dirty="0" smtClean="0">
              <a:sym typeface="Wingdings" pitchFamily="2" charset="2"/>
            </a:endParaRPr>
          </a:p>
          <a:p>
            <a:endParaRPr lang="en-US" sz="1900" dirty="0" smtClean="0">
              <a:sym typeface="Wingdings" pitchFamily="2" charset="2"/>
            </a:endParaRPr>
          </a:p>
          <a:p>
            <a:pPr marL="0" indent="0">
              <a:buNone/>
            </a:pPr>
            <a:endParaRPr lang="en-US" sz="1900" b="1" dirty="0" smtClean="0">
              <a:sym typeface="Wingdings" pitchFamily="2" charset="2"/>
            </a:endParaRPr>
          </a:p>
          <a:p>
            <a:pPr marL="233363" indent="-233363">
              <a:buNone/>
            </a:pPr>
            <a:endParaRPr lang="en-US" sz="1900" b="1" dirty="0" smtClean="0">
              <a:sym typeface="Wingdings" pitchFamily="2" charset="2"/>
            </a:endParaRPr>
          </a:p>
          <a:p>
            <a:pPr marL="233363" indent="-233363">
              <a:buNone/>
            </a:pPr>
            <a:endParaRPr lang="en-US" sz="1900" b="1" dirty="0" smtClean="0">
              <a:sym typeface="Wingdings" pitchFamily="2" charset="2"/>
            </a:endParaRPr>
          </a:p>
        </p:txBody>
      </p:sp>
      <p:sp>
        <p:nvSpPr>
          <p:cNvPr id="8" name="Content Placeholder 2"/>
          <p:cNvSpPr txBox="1">
            <a:spLocks/>
          </p:cNvSpPr>
          <p:nvPr/>
        </p:nvSpPr>
        <p:spPr>
          <a:xfrm>
            <a:off x="533400" y="609600"/>
            <a:ext cx="8610600" cy="5257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dirty="0" smtClean="0">
                <a:latin typeface="Calibri" panose="020F0502020204030204" pitchFamily="34" charset="0"/>
                <a:sym typeface="Wingdings" pitchFamily="2" charset="2"/>
              </a:rPr>
              <a:t>New draft this summer</a:t>
            </a:r>
          </a:p>
          <a:p>
            <a:r>
              <a:rPr lang="en-US" sz="2800" b="1" dirty="0" smtClean="0">
                <a:latin typeface="Calibri" panose="020F0502020204030204" pitchFamily="34" charset="0"/>
                <a:sym typeface="Wingdings" pitchFamily="2" charset="2"/>
              </a:rPr>
              <a:t>OPR incorporates comments</a:t>
            </a:r>
          </a:p>
          <a:p>
            <a:r>
              <a:rPr lang="en-US" sz="2800" b="1" dirty="0" smtClean="0">
                <a:latin typeface="Calibri" panose="020F0502020204030204" pitchFamily="34" charset="0"/>
                <a:sym typeface="Wingdings" pitchFamily="2" charset="2"/>
              </a:rPr>
              <a:t>Draft to Resources Agency for formal rulemaking process</a:t>
            </a:r>
          </a:p>
          <a:p>
            <a:r>
              <a:rPr lang="en-US" sz="2800" b="1" dirty="0" smtClean="0">
                <a:latin typeface="Calibri" panose="020F0502020204030204" pitchFamily="34" charset="0"/>
                <a:sym typeface="Wingdings" pitchFamily="2" charset="2"/>
              </a:rPr>
              <a:t>Office of administrative law</a:t>
            </a:r>
          </a:p>
          <a:p>
            <a:r>
              <a:rPr lang="en-US" sz="2800" b="1" dirty="0" smtClean="0">
                <a:latin typeface="Calibri" panose="020F0502020204030204" pitchFamily="34" charset="0"/>
                <a:sym typeface="Wingdings" pitchFamily="2" charset="2"/>
              </a:rPr>
              <a:t>Guidelines take effect</a:t>
            </a:r>
          </a:p>
          <a:p>
            <a:r>
              <a:rPr lang="en-US" sz="2800" b="1" dirty="0" smtClean="0">
                <a:latin typeface="Calibri" panose="020F0502020204030204" pitchFamily="34" charset="0"/>
                <a:sym typeface="Wingdings" pitchFamily="2" charset="2"/>
              </a:rPr>
              <a:t>Opt-in period</a:t>
            </a:r>
          </a:p>
          <a:p>
            <a:r>
              <a:rPr lang="en-US" sz="2800" b="1" dirty="0" smtClean="0">
                <a:latin typeface="Calibri" panose="020F0502020204030204" pitchFamily="34" charset="0"/>
                <a:sym typeface="Wingdings" pitchFamily="2" charset="2"/>
              </a:rPr>
              <a:t>Statewide implementation</a:t>
            </a:r>
          </a:p>
          <a:p>
            <a:endParaRPr lang="en-US" sz="1900" dirty="0" smtClean="0">
              <a:sym typeface="Wingdings" pitchFamily="2" charset="2"/>
            </a:endParaRPr>
          </a:p>
          <a:p>
            <a:pPr marL="0" indent="0">
              <a:buFont typeface="Arial" panose="020B0604020202020204" pitchFamily="34" charset="0"/>
              <a:buNone/>
            </a:pPr>
            <a:endParaRPr lang="en-US" sz="1900" b="1" dirty="0" smtClean="0">
              <a:sym typeface="Wingdings" pitchFamily="2" charset="2"/>
            </a:endParaRPr>
          </a:p>
          <a:p>
            <a:pPr marL="233363" indent="-233363">
              <a:buFont typeface="Arial" panose="020B0604020202020204" pitchFamily="34" charset="0"/>
              <a:buNone/>
            </a:pPr>
            <a:endParaRPr lang="en-US" sz="1900" b="1" dirty="0" smtClean="0">
              <a:sym typeface="Wingdings" pitchFamily="2" charset="2"/>
            </a:endParaRPr>
          </a:p>
          <a:p>
            <a:pPr marL="233363" indent="-233363">
              <a:buFont typeface="Arial" panose="020B0604020202020204" pitchFamily="34" charset="0"/>
              <a:buNone/>
            </a:pPr>
            <a:endParaRPr lang="en-US" sz="1900" b="1" dirty="0" smtClean="0">
              <a:sym typeface="Wingdings" pitchFamily="2" charset="2"/>
            </a:endParaRPr>
          </a:p>
        </p:txBody>
      </p:sp>
      <p:sp>
        <p:nvSpPr>
          <p:cNvPr id="9" name="Title 1"/>
          <p:cNvSpPr>
            <a:spLocks noGrp="1"/>
          </p:cNvSpPr>
          <p:nvPr>
            <p:ph type="title"/>
          </p:nvPr>
        </p:nvSpPr>
        <p:spPr>
          <a:xfrm>
            <a:off x="3657600" y="5105400"/>
            <a:ext cx="5257800" cy="1143000"/>
          </a:xfrm>
        </p:spPr>
        <p:txBody>
          <a:bodyPr>
            <a:normAutofit/>
          </a:bodyPr>
          <a:lstStyle/>
          <a:p>
            <a:r>
              <a:rPr lang="en-US" sz="4000" b="1" dirty="0" smtClean="0">
                <a:solidFill>
                  <a:srgbClr val="CCFFCC"/>
                </a:solidFill>
                <a:effectLst>
                  <a:outerShdw blurRad="38100" dist="38100" dir="2700000" algn="tl">
                    <a:srgbClr val="000000">
                      <a:alpha val="43137"/>
                    </a:srgbClr>
                  </a:outerShdw>
                </a:effectLst>
              </a:rPr>
              <a:t>Next Steps</a:t>
            </a:r>
            <a:br>
              <a:rPr lang="en-US" sz="4000" b="1" dirty="0" smtClean="0">
                <a:solidFill>
                  <a:srgbClr val="CCFFCC"/>
                </a:solidFill>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latin typeface="Calibri" pitchFamily="34" charset="0"/>
              </a:rPr>
              <a:t>When will SB 743 go into effect?</a:t>
            </a:r>
          </a:p>
        </p:txBody>
      </p:sp>
    </p:spTree>
    <p:extLst>
      <p:ext uri="{BB962C8B-B14F-4D97-AF65-F5344CB8AC3E}">
        <p14:creationId xmlns:p14="http://schemas.microsoft.com/office/powerpoint/2010/main" val="3389595935"/>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n w="5000" cmpd="sng">
                  <a:noFill/>
                  <a:prstDash val="solid"/>
                </a:ln>
                <a:solidFill>
                  <a:srgbClr val="CCFFCC"/>
                </a:solidFill>
              </a:rPr>
              <a:t>Thanks!</a:t>
            </a:r>
            <a:endParaRPr lang="en-US" dirty="0">
              <a:ln w="5000" cmpd="sng">
                <a:noFill/>
                <a:prstDash val="solid"/>
              </a:ln>
              <a:solidFill>
                <a:srgbClr val="CCFFCC"/>
              </a:solidFill>
            </a:endParaRPr>
          </a:p>
        </p:txBody>
      </p:sp>
      <p:sp>
        <p:nvSpPr>
          <p:cNvPr id="3" name="Subtitle 2"/>
          <p:cNvSpPr>
            <a:spLocks noGrp="1"/>
          </p:cNvSpPr>
          <p:nvPr>
            <p:ph type="subTitle" idx="1"/>
          </p:nvPr>
        </p:nvSpPr>
        <p:spPr>
          <a:xfrm>
            <a:off x="457200" y="1676400"/>
            <a:ext cx="6480048" cy="1752600"/>
          </a:xfrm>
        </p:spPr>
        <p:txBody>
          <a:bodyPr>
            <a:normAutofit/>
          </a:bodyPr>
          <a:lstStyle/>
          <a:p>
            <a:pPr>
              <a:spcBef>
                <a:spcPts val="0"/>
              </a:spcBef>
            </a:pPr>
            <a:r>
              <a:rPr lang="en-US" sz="2400" dirty="0" smtClean="0">
                <a:effectLst>
                  <a:outerShdw blurRad="38100" dist="38100" dir="2700000" algn="tl">
                    <a:srgbClr val="000000">
                      <a:alpha val="43137"/>
                    </a:srgbClr>
                  </a:outerShdw>
                </a:effectLst>
                <a:latin typeface="Calibri" panose="020F0502020204030204" pitchFamily="34" charset="0"/>
              </a:rPr>
              <a:t>Ronald T. Milam, AICP, PTP, Principal</a:t>
            </a:r>
          </a:p>
          <a:p>
            <a:pPr>
              <a:spcBef>
                <a:spcPts val="0"/>
              </a:spcBef>
            </a:pPr>
            <a:r>
              <a:rPr lang="en-US" sz="2400" dirty="0" smtClean="0">
                <a:effectLst>
                  <a:outerShdw blurRad="38100" dist="38100" dir="2700000" algn="tl">
                    <a:srgbClr val="000000">
                      <a:alpha val="43137"/>
                    </a:srgbClr>
                  </a:outerShdw>
                </a:effectLst>
                <a:latin typeface="Calibri" panose="020F0502020204030204" pitchFamily="34" charset="0"/>
              </a:rPr>
              <a:t> </a:t>
            </a:r>
            <a:r>
              <a:rPr lang="en-US" sz="2400" dirty="0" smtClean="0">
                <a:solidFill>
                  <a:srgbClr val="CCFFCC"/>
                </a:solidFill>
                <a:effectLst>
                  <a:outerShdw blurRad="38100" dist="38100" dir="2700000" algn="tl">
                    <a:srgbClr val="000000">
                      <a:alpha val="43137"/>
                    </a:srgbClr>
                  </a:outerShdw>
                </a:effectLst>
                <a:latin typeface="Calibri" panose="020F0502020204030204" pitchFamily="34" charset="0"/>
              </a:rPr>
              <a:t>r.milam@fehrandpeers.com</a:t>
            </a:r>
          </a:p>
          <a:p>
            <a:pPr>
              <a:spcBef>
                <a:spcPts val="0"/>
              </a:spcBef>
            </a:pPr>
            <a:endParaRPr lang="en-US" sz="2400" dirty="0" smtClean="0">
              <a:effectLst>
                <a:outerShdw blurRad="38100" dist="38100" dir="2700000" algn="tl">
                  <a:srgbClr val="000000">
                    <a:alpha val="43137"/>
                  </a:srgbClr>
                </a:outerShdw>
              </a:effectLst>
              <a:latin typeface="Calibri" panose="020F0502020204030204" pitchFamily="34" charset="0"/>
            </a:endParaRPr>
          </a:p>
        </p:txBody>
      </p:sp>
      <p:pic>
        <p:nvPicPr>
          <p:cNvPr id="5" name="Picture 8" descr="2011Logo_transparen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Tree>
    <p:extLst>
      <p:ext uri="{BB962C8B-B14F-4D97-AF65-F5344CB8AC3E}">
        <p14:creationId xmlns:p14="http://schemas.microsoft.com/office/powerpoint/2010/main" val="279513157"/>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34000" y="4972051"/>
            <a:ext cx="3505200" cy="514350"/>
          </a:xfrm>
          <a:prstGeom prst="rect">
            <a:avLst/>
          </a:prstGeom>
          <a:noFill/>
          <a:ln w="12700">
            <a:noFill/>
            <a:miter lim="800000"/>
            <a:headEnd/>
            <a:tailEnd/>
          </a:ln>
        </p:spPr>
        <p:txBody>
          <a:bodyPr lIns="30004" tIns="30004" rIns="55607" bIns="30004" anchor="ctr"/>
          <a:lstStyle/>
          <a:p>
            <a:pPr marL="342900" defTabSz="432197">
              <a:defRPr/>
            </a:pPr>
            <a:r>
              <a:rPr lang="en-US" sz="4000" b="1" kern="0" dirty="0">
                <a:solidFill>
                  <a:srgbClr val="CCFFCC"/>
                </a:solidFill>
                <a:effectLst>
                  <a:outerShdw blurRad="38100" dist="38100" dir="2700000" algn="tl">
                    <a:srgbClr val="000000">
                      <a:alpha val="43137"/>
                    </a:srgbClr>
                  </a:outerShdw>
                </a:effectLst>
                <a:latin typeface="+mj-lt"/>
                <a:ea typeface="+mj-ea"/>
                <a:cs typeface="+mj-cs"/>
                <a:sym typeface="Arial" charset="0"/>
              </a:rPr>
              <a:t>Land Use Plan Example</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l="24355" t="28448" r="14334" b="12572"/>
          <a:stretch>
            <a:fillRect/>
          </a:stretch>
        </p:blipFill>
        <p:spPr bwMode="auto">
          <a:xfrm>
            <a:off x="381000" y="457200"/>
            <a:ext cx="732562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025149"/>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00600" y="5181600"/>
            <a:ext cx="4114800" cy="514350"/>
          </a:xfrm>
          <a:prstGeom prst="rect">
            <a:avLst/>
          </a:prstGeom>
          <a:noFill/>
          <a:ln w="12700">
            <a:noFill/>
            <a:miter lim="800000"/>
            <a:headEnd/>
            <a:tailEnd/>
          </a:ln>
        </p:spPr>
        <p:txBody>
          <a:bodyPr lIns="30004" tIns="30004" rIns="55607" bIns="30004" anchor="ctr"/>
          <a:lstStyle/>
          <a:p>
            <a:pPr marL="342900" defTabSz="432197">
              <a:defRPr/>
            </a:pPr>
            <a:r>
              <a:rPr lang="en-US" sz="4000" b="1" kern="0" dirty="0">
                <a:solidFill>
                  <a:srgbClr val="CCFFCC"/>
                </a:solidFill>
                <a:effectLst>
                  <a:outerShdw blurRad="38100" dist="38100" dir="2700000" algn="tl">
                    <a:srgbClr val="000000">
                      <a:alpha val="43137"/>
                    </a:srgbClr>
                  </a:outerShdw>
                </a:effectLst>
                <a:latin typeface="+mj-lt"/>
                <a:ea typeface="+mj-ea"/>
                <a:cs typeface="+mj-cs"/>
                <a:sym typeface="Arial" charset="0"/>
              </a:rPr>
              <a:t>Transportation Plan Example</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l="18539" t="16164" r="19301" b="10992"/>
          <a:stretch>
            <a:fillRect/>
          </a:stretch>
        </p:blipFill>
        <p:spPr bwMode="auto">
          <a:xfrm>
            <a:off x="228599" y="304800"/>
            <a:ext cx="647643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218247"/>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p:cNvSpPr>
          <p:nvPr/>
        </p:nvSpPr>
        <p:spPr bwMode="auto">
          <a:xfrm>
            <a:off x="714375" y="285750"/>
            <a:ext cx="6343650" cy="685800"/>
          </a:xfrm>
          <a:prstGeom prst="rect">
            <a:avLst/>
          </a:prstGeom>
          <a:noFill/>
          <a:ln>
            <a:noFill/>
          </a:ln>
          <a:effectLst>
            <a:outerShdw blurRad="127000" algn="ctr" rotWithShape="0">
              <a:schemeClr val="bg2">
                <a:alpha val="5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34137" bIns="0" anchor="ctr"/>
          <a:lstStyle>
            <a:lvl1pPr marL="33338" defTabSz="576263">
              <a:defRPr sz="1200">
                <a:solidFill>
                  <a:schemeClr val="tx1"/>
                </a:solidFill>
                <a:latin typeface="Arial" panose="020B0604020202020204" pitchFamily="34" charset="0"/>
              </a:defRPr>
            </a:lvl1pPr>
            <a:lvl2pPr marL="287338" defTabSz="576263">
              <a:defRPr sz="1200">
                <a:solidFill>
                  <a:schemeClr val="tx1"/>
                </a:solidFill>
                <a:latin typeface="Arial" panose="020B0604020202020204" pitchFamily="34" charset="0"/>
              </a:defRPr>
            </a:lvl2pPr>
            <a:lvl3pPr marL="576263" defTabSz="576263">
              <a:defRPr sz="1200">
                <a:solidFill>
                  <a:schemeClr val="tx1"/>
                </a:solidFill>
                <a:latin typeface="Arial" panose="020B0604020202020204" pitchFamily="34" charset="0"/>
              </a:defRPr>
            </a:lvl3pPr>
            <a:lvl4pPr marL="863600" defTabSz="576263">
              <a:defRPr sz="1200">
                <a:solidFill>
                  <a:schemeClr val="tx1"/>
                </a:solidFill>
                <a:latin typeface="Arial" panose="020B0604020202020204" pitchFamily="34" charset="0"/>
              </a:defRPr>
            </a:lvl4pPr>
            <a:lvl5pPr marL="1152525" defTabSz="576263">
              <a:defRPr sz="1200">
                <a:solidFill>
                  <a:schemeClr val="tx1"/>
                </a:solidFill>
                <a:latin typeface="Arial" panose="020B0604020202020204" pitchFamily="34" charset="0"/>
              </a:defRPr>
            </a:lvl5pPr>
            <a:lvl6pPr marL="1609725" defTabSz="576263" fontAlgn="base">
              <a:spcBef>
                <a:spcPct val="0"/>
              </a:spcBef>
              <a:spcAft>
                <a:spcPct val="0"/>
              </a:spcAft>
              <a:defRPr sz="1200">
                <a:solidFill>
                  <a:schemeClr val="tx1"/>
                </a:solidFill>
                <a:latin typeface="Arial" panose="020B0604020202020204" pitchFamily="34" charset="0"/>
              </a:defRPr>
            </a:lvl6pPr>
            <a:lvl7pPr marL="2066925" defTabSz="576263" fontAlgn="base">
              <a:spcBef>
                <a:spcPct val="0"/>
              </a:spcBef>
              <a:spcAft>
                <a:spcPct val="0"/>
              </a:spcAft>
              <a:defRPr sz="1200">
                <a:solidFill>
                  <a:schemeClr val="tx1"/>
                </a:solidFill>
                <a:latin typeface="Arial" panose="020B0604020202020204" pitchFamily="34" charset="0"/>
              </a:defRPr>
            </a:lvl7pPr>
            <a:lvl8pPr marL="2524125" defTabSz="576263" fontAlgn="base">
              <a:spcBef>
                <a:spcPct val="0"/>
              </a:spcBef>
              <a:spcAft>
                <a:spcPct val="0"/>
              </a:spcAft>
              <a:defRPr sz="1200">
                <a:solidFill>
                  <a:schemeClr val="tx1"/>
                </a:solidFill>
                <a:latin typeface="Arial" panose="020B0604020202020204" pitchFamily="34" charset="0"/>
              </a:defRPr>
            </a:lvl8pPr>
            <a:lvl9pPr marL="2981325" defTabSz="576263" fontAlgn="base">
              <a:spcBef>
                <a:spcPct val="0"/>
              </a:spcBef>
              <a:spcAft>
                <a:spcPct val="0"/>
              </a:spcAft>
              <a:defRPr sz="1200">
                <a:solidFill>
                  <a:schemeClr val="tx1"/>
                </a:solidFill>
                <a:latin typeface="Arial" panose="020B0604020202020204" pitchFamily="34" charset="0"/>
              </a:defRPr>
            </a:lvl9pPr>
          </a:lstStyle>
          <a:p>
            <a:r>
              <a:rPr lang="en-US" altLang="en-US" sz="4000" b="1" dirty="0" smtClean="0">
                <a:solidFill>
                  <a:srgbClr val="CCFFCC"/>
                </a:solidFill>
                <a:effectLst>
                  <a:outerShdw blurRad="38100" dist="38100" dir="2700000" algn="tl">
                    <a:srgbClr val="000000">
                      <a:alpha val="43137"/>
                    </a:srgbClr>
                  </a:outerShdw>
                </a:effectLst>
                <a:latin typeface="Franklin Gothic Book" panose="020B0503020102020204" pitchFamily="34" charset="0"/>
                <a:sym typeface="Futura Condensed" charset="0"/>
              </a:rPr>
              <a:t>The Role of LOS</a:t>
            </a:r>
            <a:endParaRPr lang="en-US" altLang="en-US" sz="4000" b="1" dirty="0">
              <a:solidFill>
                <a:srgbClr val="CCFFCC"/>
              </a:solidFill>
              <a:effectLst>
                <a:outerShdw blurRad="38100" dist="38100" dir="2700000" algn="tl">
                  <a:srgbClr val="000000">
                    <a:alpha val="43137"/>
                  </a:srgbClr>
                </a:outerShdw>
              </a:effectLst>
              <a:latin typeface="Franklin Gothic Book" panose="020B0503020102020204" pitchFamily="34" charset="0"/>
              <a:sym typeface="Futura Condensed" charset="0"/>
            </a:endParaRPr>
          </a:p>
        </p:txBody>
      </p:sp>
      <p:pic>
        <p:nvPicPr>
          <p:cNvPr id="3074" name="Picture 2"/>
          <p:cNvPicPr>
            <a:picLocks noChangeArrowheads="1"/>
          </p:cNvPicPr>
          <p:nvPr/>
        </p:nvPicPr>
        <p:blipFill>
          <a:blip r:embed="rId3">
            <a:extLst>
              <a:ext uri="{28A0092B-C50C-407E-A947-70E740481C1C}">
                <a14:useLocalDpi xmlns:a14="http://schemas.microsoft.com/office/drawing/2010/main" val="0"/>
              </a:ext>
            </a:extLst>
          </a:blip>
          <a:srcRect l="30177" t="1198" r="1578" b="1707"/>
          <a:stretch>
            <a:fillRect/>
          </a:stretch>
        </p:blipFill>
        <p:spPr bwMode="auto">
          <a:xfrm>
            <a:off x="5108575" y="2314575"/>
            <a:ext cx="3197225" cy="3810000"/>
          </a:xfrm>
          <a:prstGeom prst="rect">
            <a:avLst/>
          </a:prstGeom>
          <a:noFill/>
          <a:ln w="9525">
            <a:solidFill>
              <a:srgbClr val="191919"/>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p:cNvPicPr>
            <a:picLocks noChangeArrowheads="1"/>
          </p:cNvPicPr>
          <p:nvPr/>
        </p:nvPicPr>
        <p:blipFill>
          <a:blip r:embed="rId4" cstate="print">
            <a:extLst>
              <a:ext uri="{28A0092B-C50C-407E-A947-70E740481C1C}">
                <a14:useLocalDpi xmlns:a14="http://schemas.microsoft.com/office/drawing/2010/main" val="0"/>
              </a:ext>
            </a:extLst>
          </a:blip>
          <a:srcRect l="30876" t="2133" r="2115" b="2280"/>
          <a:stretch>
            <a:fillRect/>
          </a:stretch>
        </p:blipFill>
        <p:spPr bwMode="auto">
          <a:xfrm>
            <a:off x="1343025" y="2314575"/>
            <a:ext cx="3152775" cy="3810000"/>
          </a:xfrm>
          <a:prstGeom prst="rect">
            <a:avLst/>
          </a:prstGeom>
          <a:noFill/>
          <a:ln w="9525">
            <a:solidFill>
              <a:srgbClr val="191919"/>
            </a:solidFill>
            <a:miter lim="800000"/>
            <a:headEnd/>
            <a:tailEnd/>
          </a:ln>
          <a:extLst>
            <a:ext uri="{909E8E84-426E-40DD-AFC4-6F175D3DCCD1}">
              <a14:hiddenFill xmlns:a14="http://schemas.microsoft.com/office/drawing/2010/main">
                <a:solidFill>
                  <a:srgbClr val="FFFFFF"/>
                </a:solidFill>
              </a14:hiddenFill>
            </a:ext>
          </a:extLst>
        </p:spPr>
      </p:pic>
      <p:sp>
        <p:nvSpPr>
          <p:cNvPr id="3076" name="Rectangle 4"/>
          <p:cNvSpPr>
            <a:spLocks/>
          </p:cNvSpPr>
          <p:nvPr/>
        </p:nvSpPr>
        <p:spPr bwMode="auto">
          <a:xfrm>
            <a:off x="1296988" y="1428750"/>
            <a:ext cx="289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34137" bIns="0">
            <a:spAutoFit/>
          </a:bodyPr>
          <a:lstStyle>
            <a:lvl1pPr marL="33338" defTabSz="576263">
              <a:defRPr sz="1200">
                <a:solidFill>
                  <a:schemeClr val="tx1"/>
                </a:solidFill>
                <a:latin typeface="Arial" panose="020B0604020202020204" pitchFamily="34" charset="0"/>
              </a:defRPr>
            </a:lvl1pPr>
            <a:lvl2pPr marL="287338" defTabSz="576263">
              <a:defRPr sz="1200">
                <a:solidFill>
                  <a:schemeClr val="tx1"/>
                </a:solidFill>
                <a:latin typeface="Arial" panose="020B0604020202020204" pitchFamily="34" charset="0"/>
              </a:defRPr>
            </a:lvl2pPr>
            <a:lvl3pPr marL="576263" defTabSz="576263">
              <a:defRPr sz="1200">
                <a:solidFill>
                  <a:schemeClr val="tx1"/>
                </a:solidFill>
                <a:latin typeface="Arial" panose="020B0604020202020204" pitchFamily="34" charset="0"/>
              </a:defRPr>
            </a:lvl3pPr>
            <a:lvl4pPr marL="863600" defTabSz="576263">
              <a:defRPr sz="1200">
                <a:solidFill>
                  <a:schemeClr val="tx1"/>
                </a:solidFill>
                <a:latin typeface="Arial" panose="020B0604020202020204" pitchFamily="34" charset="0"/>
              </a:defRPr>
            </a:lvl4pPr>
            <a:lvl5pPr marL="1152525" defTabSz="576263">
              <a:defRPr sz="1200">
                <a:solidFill>
                  <a:schemeClr val="tx1"/>
                </a:solidFill>
                <a:latin typeface="Arial" panose="020B0604020202020204" pitchFamily="34" charset="0"/>
              </a:defRPr>
            </a:lvl5pPr>
            <a:lvl6pPr marL="1609725" defTabSz="576263" fontAlgn="base">
              <a:spcBef>
                <a:spcPct val="0"/>
              </a:spcBef>
              <a:spcAft>
                <a:spcPct val="0"/>
              </a:spcAft>
              <a:defRPr sz="1200">
                <a:solidFill>
                  <a:schemeClr val="tx1"/>
                </a:solidFill>
                <a:latin typeface="Arial" panose="020B0604020202020204" pitchFamily="34" charset="0"/>
              </a:defRPr>
            </a:lvl6pPr>
            <a:lvl7pPr marL="2066925" defTabSz="576263" fontAlgn="base">
              <a:spcBef>
                <a:spcPct val="0"/>
              </a:spcBef>
              <a:spcAft>
                <a:spcPct val="0"/>
              </a:spcAft>
              <a:defRPr sz="1200">
                <a:solidFill>
                  <a:schemeClr val="tx1"/>
                </a:solidFill>
                <a:latin typeface="Arial" panose="020B0604020202020204" pitchFamily="34" charset="0"/>
              </a:defRPr>
            </a:lvl7pPr>
            <a:lvl8pPr marL="2524125" defTabSz="576263" fontAlgn="base">
              <a:spcBef>
                <a:spcPct val="0"/>
              </a:spcBef>
              <a:spcAft>
                <a:spcPct val="0"/>
              </a:spcAft>
              <a:defRPr sz="1200">
                <a:solidFill>
                  <a:schemeClr val="tx1"/>
                </a:solidFill>
                <a:latin typeface="Arial" panose="020B0604020202020204" pitchFamily="34" charset="0"/>
              </a:defRPr>
            </a:lvl8pPr>
            <a:lvl9pPr marL="2981325" defTabSz="576263" fontAlgn="base">
              <a:spcBef>
                <a:spcPct val="0"/>
              </a:spcBef>
              <a:spcAft>
                <a:spcPct val="0"/>
              </a:spcAft>
              <a:defRPr sz="1200">
                <a:solidFill>
                  <a:schemeClr val="tx1"/>
                </a:solidFill>
                <a:latin typeface="Arial" panose="020B0604020202020204" pitchFamily="34" charset="0"/>
              </a:defRPr>
            </a:lvl9pPr>
          </a:lstStyle>
          <a:p>
            <a:r>
              <a:rPr lang="en-US" altLang="en-US" sz="2400" b="1">
                <a:latin typeface="Calibri" panose="020F0502020204030204" pitchFamily="34" charset="0"/>
                <a:sym typeface="Futura" charset="0"/>
              </a:rPr>
              <a:t>To a driver: LOS A</a:t>
            </a:r>
          </a:p>
        </p:txBody>
      </p:sp>
      <p:sp>
        <p:nvSpPr>
          <p:cNvPr id="3079" name="Rectangle 7"/>
          <p:cNvSpPr>
            <a:spLocks/>
          </p:cNvSpPr>
          <p:nvPr/>
        </p:nvSpPr>
        <p:spPr bwMode="auto">
          <a:xfrm>
            <a:off x="1271588" y="1747838"/>
            <a:ext cx="3035343" cy="427502"/>
          </a:xfrm>
          <a:prstGeom prst="rect">
            <a:avLst/>
          </a:prstGeom>
          <a:noFill/>
          <a:ln>
            <a:noFill/>
          </a:ln>
          <a:effectLst/>
          <a:extLst>
            <a:ext uri="{909E8E84-426E-40DD-AFC4-6F175D3DCCD1}">
              <a14:hiddenFill xmlns:a14="http://schemas.microsoft.com/office/drawing/2010/main">
                <a:solidFill>
                  <a:srgbClr val="AFE1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7607" tIns="28804" rIns="57607" bIns="28804">
            <a:spAutoFit/>
          </a:bodyPr>
          <a:lstStyle>
            <a:lvl1pPr defTabSz="576263">
              <a:defRPr sz="1200">
                <a:solidFill>
                  <a:schemeClr val="tx1"/>
                </a:solidFill>
                <a:latin typeface="Arial" panose="020B0604020202020204" pitchFamily="34" charset="0"/>
              </a:defRPr>
            </a:lvl1pPr>
            <a:lvl2pPr marL="287338" defTabSz="576263">
              <a:defRPr sz="1200">
                <a:solidFill>
                  <a:schemeClr val="tx1"/>
                </a:solidFill>
                <a:latin typeface="Arial" panose="020B0604020202020204" pitchFamily="34" charset="0"/>
              </a:defRPr>
            </a:lvl2pPr>
            <a:lvl3pPr marL="576263" defTabSz="576263">
              <a:defRPr sz="1200">
                <a:solidFill>
                  <a:schemeClr val="tx1"/>
                </a:solidFill>
                <a:latin typeface="Arial" panose="020B0604020202020204" pitchFamily="34" charset="0"/>
              </a:defRPr>
            </a:lvl3pPr>
            <a:lvl4pPr marL="863600" defTabSz="576263">
              <a:defRPr sz="1200">
                <a:solidFill>
                  <a:schemeClr val="tx1"/>
                </a:solidFill>
                <a:latin typeface="Arial" panose="020B0604020202020204" pitchFamily="34" charset="0"/>
              </a:defRPr>
            </a:lvl4pPr>
            <a:lvl5pPr marL="1152525" defTabSz="576263">
              <a:defRPr sz="1200">
                <a:solidFill>
                  <a:schemeClr val="tx1"/>
                </a:solidFill>
                <a:latin typeface="Arial" panose="020B0604020202020204" pitchFamily="34" charset="0"/>
              </a:defRPr>
            </a:lvl5pPr>
            <a:lvl6pPr marL="1609725" defTabSz="576263" fontAlgn="base">
              <a:spcBef>
                <a:spcPct val="0"/>
              </a:spcBef>
              <a:spcAft>
                <a:spcPct val="0"/>
              </a:spcAft>
              <a:defRPr sz="1200">
                <a:solidFill>
                  <a:schemeClr val="tx1"/>
                </a:solidFill>
                <a:latin typeface="Arial" panose="020B0604020202020204" pitchFamily="34" charset="0"/>
              </a:defRPr>
            </a:lvl6pPr>
            <a:lvl7pPr marL="2066925" defTabSz="576263" fontAlgn="base">
              <a:spcBef>
                <a:spcPct val="0"/>
              </a:spcBef>
              <a:spcAft>
                <a:spcPct val="0"/>
              </a:spcAft>
              <a:defRPr sz="1200">
                <a:solidFill>
                  <a:schemeClr val="tx1"/>
                </a:solidFill>
                <a:latin typeface="Arial" panose="020B0604020202020204" pitchFamily="34" charset="0"/>
              </a:defRPr>
            </a:lvl7pPr>
            <a:lvl8pPr marL="2524125" defTabSz="576263" fontAlgn="base">
              <a:spcBef>
                <a:spcPct val="0"/>
              </a:spcBef>
              <a:spcAft>
                <a:spcPct val="0"/>
              </a:spcAft>
              <a:defRPr sz="1200">
                <a:solidFill>
                  <a:schemeClr val="tx1"/>
                </a:solidFill>
                <a:latin typeface="Arial" panose="020B0604020202020204" pitchFamily="34" charset="0"/>
              </a:defRPr>
            </a:lvl8pPr>
            <a:lvl9pPr marL="2981325" defTabSz="576263" fontAlgn="base">
              <a:spcBef>
                <a:spcPct val="0"/>
              </a:spcBef>
              <a:spcAft>
                <a:spcPct val="0"/>
              </a:spcAft>
              <a:defRPr sz="1200">
                <a:solidFill>
                  <a:schemeClr val="tx1"/>
                </a:solidFill>
                <a:latin typeface="Arial" panose="020B0604020202020204" pitchFamily="34" charset="0"/>
              </a:defRPr>
            </a:lvl9pPr>
          </a:lstStyle>
          <a:p>
            <a:r>
              <a:rPr lang="en-US" altLang="en-US" sz="2400" b="1">
                <a:latin typeface="Calibri" panose="020F0502020204030204" pitchFamily="34" charset="0"/>
                <a:sym typeface="Futura" charset="0"/>
              </a:rPr>
              <a:t>To an economist: LOS F</a:t>
            </a:r>
          </a:p>
        </p:txBody>
      </p:sp>
      <p:sp>
        <p:nvSpPr>
          <p:cNvPr id="3080" name="Rectangle 8"/>
          <p:cNvSpPr>
            <a:spLocks/>
          </p:cNvSpPr>
          <p:nvPr/>
        </p:nvSpPr>
        <p:spPr bwMode="auto">
          <a:xfrm>
            <a:off x="5094288" y="1428750"/>
            <a:ext cx="3135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34137" bIns="0">
            <a:spAutoFit/>
          </a:bodyPr>
          <a:lstStyle>
            <a:lvl1pPr marL="33338" defTabSz="576263">
              <a:defRPr sz="1200">
                <a:solidFill>
                  <a:schemeClr val="tx1"/>
                </a:solidFill>
                <a:latin typeface="Arial" panose="020B0604020202020204" pitchFamily="34" charset="0"/>
              </a:defRPr>
            </a:lvl1pPr>
            <a:lvl2pPr marL="287338" defTabSz="576263">
              <a:defRPr sz="1200">
                <a:solidFill>
                  <a:schemeClr val="tx1"/>
                </a:solidFill>
                <a:latin typeface="Arial" panose="020B0604020202020204" pitchFamily="34" charset="0"/>
              </a:defRPr>
            </a:lvl2pPr>
            <a:lvl3pPr marL="576263" defTabSz="576263">
              <a:defRPr sz="1200">
                <a:solidFill>
                  <a:schemeClr val="tx1"/>
                </a:solidFill>
                <a:latin typeface="Arial" panose="020B0604020202020204" pitchFamily="34" charset="0"/>
              </a:defRPr>
            </a:lvl3pPr>
            <a:lvl4pPr marL="863600" defTabSz="576263">
              <a:defRPr sz="1200">
                <a:solidFill>
                  <a:schemeClr val="tx1"/>
                </a:solidFill>
                <a:latin typeface="Arial" panose="020B0604020202020204" pitchFamily="34" charset="0"/>
              </a:defRPr>
            </a:lvl4pPr>
            <a:lvl5pPr marL="1152525" defTabSz="576263">
              <a:defRPr sz="1200">
                <a:solidFill>
                  <a:schemeClr val="tx1"/>
                </a:solidFill>
                <a:latin typeface="Arial" panose="020B0604020202020204" pitchFamily="34" charset="0"/>
              </a:defRPr>
            </a:lvl5pPr>
            <a:lvl6pPr marL="1609725" defTabSz="576263" fontAlgn="base">
              <a:spcBef>
                <a:spcPct val="0"/>
              </a:spcBef>
              <a:spcAft>
                <a:spcPct val="0"/>
              </a:spcAft>
              <a:defRPr sz="1200">
                <a:solidFill>
                  <a:schemeClr val="tx1"/>
                </a:solidFill>
                <a:latin typeface="Arial" panose="020B0604020202020204" pitchFamily="34" charset="0"/>
              </a:defRPr>
            </a:lvl6pPr>
            <a:lvl7pPr marL="2066925" defTabSz="576263" fontAlgn="base">
              <a:spcBef>
                <a:spcPct val="0"/>
              </a:spcBef>
              <a:spcAft>
                <a:spcPct val="0"/>
              </a:spcAft>
              <a:defRPr sz="1200">
                <a:solidFill>
                  <a:schemeClr val="tx1"/>
                </a:solidFill>
                <a:latin typeface="Arial" panose="020B0604020202020204" pitchFamily="34" charset="0"/>
              </a:defRPr>
            </a:lvl7pPr>
            <a:lvl8pPr marL="2524125" defTabSz="576263" fontAlgn="base">
              <a:spcBef>
                <a:spcPct val="0"/>
              </a:spcBef>
              <a:spcAft>
                <a:spcPct val="0"/>
              </a:spcAft>
              <a:defRPr sz="1200">
                <a:solidFill>
                  <a:schemeClr val="tx1"/>
                </a:solidFill>
                <a:latin typeface="Arial" panose="020B0604020202020204" pitchFamily="34" charset="0"/>
              </a:defRPr>
            </a:lvl8pPr>
            <a:lvl9pPr marL="2981325" defTabSz="576263" fontAlgn="base">
              <a:spcBef>
                <a:spcPct val="0"/>
              </a:spcBef>
              <a:spcAft>
                <a:spcPct val="0"/>
              </a:spcAft>
              <a:defRPr sz="1200">
                <a:solidFill>
                  <a:schemeClr val="tx1"/>
                </a:solidFill>
                <a:latin typeface="Arial" panose="020B0604020202020204" pitchFamily="34" charset="0"/>
              </a:defRPr>
            </a:lvl9pPr>
          </a:lstStyle>
          <a:p>
            <a:r>
              <a:rPr lang="en-US" altLang="en-US" sz="2400" b="1">
                <a:latin typeface="Calibri" panose="020F0502020204030204" pitchFamily="34" charset="0"/>
                <a:sym typeface="Futura" charset="0"/>
              </a:rPr>
              <a:t>To a driver: LOS F</a:t>
            </a:r>
          </a:p>
        </p:txBody>
      </p:sp>
      <p:sp>
        <p:nvSpPr>
          <p:cNvPr id="3081" name="Rectangle 9"/>
          <p:cNvSpPr>
            <a:spLocks/>
          </p:cNvSpPr>
          <p:nvPr/>
        </p:nvSpPr>
        <p:spPr bwMode="auto">
          <a:xfrm>
            <a:off x="5068888" y="1747838"/>
            <a:ext cx="3080227" cy="427502"/>
          </a:xfrm>
          <a:prstGeom prst="rect">
            <a:avLst/>
          </a:prstGeom>
          <a:noFill/>
          <a:ln>
            <a:noFill/>
          </a:ln>
          <a:effectLst/>
          <a:extLst>
            <a:ext uri="{909E8E84-426E-40DD-AFC4-6F175D3DCCD1}">
              <a14:hiddenFill xmlns:a14="http://schemas.microsoft.com/office/drawing/2010/main">
                <a:solidFill>
                  <a:srgbClr val="AFE1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7607" tIns="28804" rIns="57607" bIns="28804">
            <a:spAutoFit/>
          </a:bodyPr>
          <a:lstStyle>
            <a:lvl1pPr defTabSz="576263">
              <a:defRPr sz="1200">
                <a:solidFill>
                  <a:schemeClr val="tx1"/>
                </a:solidFill>
                <a:latin typeface="Arial" panose="020B0604020202020204" pitchFamily="34" charset="0"/>
              </a:defRPr>
            </a:lvl1pPr>
            <a:lvl2pPr marL="287338" defTabSz="576263">
              <a:defRPr sz="1200">
                <a:solidFill>
                  <a:schemeClr val="tx1"/>
                </a:solidFill>
                <a:latin typeface="Arial" panose="020B0604020202020204" pitchFamily="34" charset="0"/>
              </a:defRPr>
            </a:lvl2pPr>
            <a:lvl3pPr marL="576263" defTabSz="576263">
              <a:defRPr sz="1200">
                <a:solidFill>
                  <a:schemeClr val="tx1"/>
                </a:solidFill>
                <a:latin typeface="Arial" panose="020B0604020202020204" pitchFamily="34" charset="0"/>
              </a:defRPr>
            </a:lvl3pPr>
            <a:lvl4pPr marL="863600" defTabSz="576263">
              <a:defRPr sz="1200">
                <a:solidFill>
                  <a:schemeClr val="tx1"/>
                </a:solidFill>
                <a:latin typeface="Arial" panose="020B0604020202020204" pitchFamily="34" charset="0"/>
              </a:defRPr>
            </a:lvl4pPr>
            <a:lvl5pPr marL="1152525" defTabSz="576263">
              <a:defRPr sz="1200">
                <a:solidFill>
                  <a:schemeClr val="tx1"/>
                </a:solidFill>
                <a:latin typeface="Arial" panose="020B0604020202020204" pitchFamily="34" charset="0"/>
              </a:defRPr>
            </a:lvl5pPr>
            <a:lvl6pPr marL="1609725" defTabSz="576263" fontAlgn="base">
              <a:spcBef>
                <a:spcPct val="0"/>
              </a:spcBef>
              <a:spcAft>
                <a:spcPct val="0"/>
              </a:spcAft>
              <a:defRPr sz="1200">
                <a:solidFill>
                  <a:schemeClr val="tx1"/>
                </a:solidFill>
                <a:latin typeface="Arial" panose="020B0604020202020204" pitchFamily="34" charset="0"/>
              </a:defRPr>
            </a:lvl6pPr>
            <a:lvl7pPr marL="2066925" defTabSz="576263" fontAlgn="base">
              <a:spcBef>
                <a:spcPct val="0"/>
              </a:spcBef>
              <a:spcAft>
                <a:spcPct val="0"/>
              </a:spcAft>
              <a:defRPr sz="1200">
                <a:solidFill>
                  <a:schemeClr val="tx1"/>
                </a:solidFill>
                <a:latin typeface="Arial" panose="020B0604020202020204" pitchFamily="34" charset="0"/>
              </a:defRPr>
            </a:lvl7pPr>
            <a:lvl8pPr marL="2524125" defTabSz="576263" fontAlgn="base">
              <a:spcBef>
                <a:spcPct val="0"/>
              </a:spcBef>
              <a:spcAft>
                <a:spcPct val="0"/>
              </a:spcAft>
              <a:defRPr sz="1200">
                <a:solidFill>
                  <a:schemeClr val="tx1"/>
                </a:solidFill>
                <a:latin typeface="Arial" panose="020B0604020202020204" pitchFamily="34" charset="0"/>
              </a:defRPr>
            </a:lvl8pPr>
            <a:lvl9pPr marL="2981325" defTabSz="576263" fontAlgn="base">
              <a:spcBef>
                <a:spcPct val="0"/>
              </a:spcBef>
              <a:spcAft>
                <a:spcPct val="0"/>
              </a:spcAft>
              <a:defRPr sz="1200">
                <a:solidFill>
                  <a:schemeClr val="tx1"/>
                </a:solidFill>
                <a:latin typeface="Arial" panose="020B0604020202020204" pitchFamily="34" charset="0"/>
              </a:defRPr>
            </a:lvl9pPr>
          </a:lstStyle>
          <a:p>
            <a:r>
              <a:rPr lang="en-US" altLang="en-US" sz="2400" b="1">
                <a:latin typeface="Calibri" panose="020F0502020204030204" pitchFamily="34" charset="0"/>
                <a:sym typeface="Futura" charset="0"/>
              </a:rPr>
              <a:t>To an economist: LOS A</a:t>
            </a:r>
          </a:p>
        </p:txBody>
      </p:sp>
    </p:spTree>
    <p:extLst>
      <p:ext uri="{BB962C8B-B14F-4D97-AF65-F5344CB8AC3E}">
        <p14:creationId xmlns:p14="http://schemas.microsoft.com/office/powerpoint/2010/main" val="18912914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dissolve">
                                      <p:cBhvr>
                                        <p:cTn id="7" dur="500"/>
                                        <p:tgtEl>
                                          <p:spTgt spid="30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dissolve">
                                      <p:cBhvr>
                                        <p:cTn id="12" dur="500"/>
                                        <p:tgtEl>
                                          <p:spTgt spid="3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dissolve">
                                      <p:cBhvr>
                                        <p:cTn id="17" dur="500"/>
                                        <p:tgtEl>
                                          <p:spTgt spid="30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81"/>
                                        </p:tgtEl>
                                        <p:attrNameLst>
                                          <p:attrName>style.visibility</p:attrName>
                                        </p:attrNameLst>
                                      </p:cBhvr>
                                      <p:to>
                                        <p:strVal val="visible"/>
                                      </p:to>
                                    </p:set>
                                    <p:animEffect transition="in" filter="dissolve">
                                      <p:cBhvr>
                                        <p:cTn id="2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P spid="3079" grpId="0" autoUpdateAnimBg="0"/>
      <p:bldP spid="3080" grpId="0" autoUpdateAnimBg="0"/>
      <p:bldP spid="3081"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0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0"/>
            <a:ext cx="5143500" cy="5143500"/>
          </a:xfrm>
          <a:prstGeom prst="rect">
            <a:avLst/>
          </a:prstGeom>
          <a:noFill/>
          <a:ln w="9525">
            <a:solidFill>
              <a:srgbClr val="191919"/>
            </a:solidFill>
            <a:miter lim="800000"/>
            <a:headEnd/>
            <a:tailEnd/>
          </a:ln>
          <a:extLst>
            <a:ext uri="{909E8E84-426E-40DD-AFC4-6F175D3DCCD1}">
              <a14:hiddenFill xmlns:a14="http://schemas.microsoft.com/office/drawing/2010/main">
                <a:solidFill>
                  <a:srgbClr val="FFFFFF"/>
                </a:solidFill>
              </a14:hiddenFill>
            </a:ext>
          </a:extLst>
        </p:spPr>
      </p:pic>
      <p:sp>
        <p:nvSpPr>
          <p:cNvPr id="1270787" name="Rectangle 3"/>
          <p:cNvSpPr>
            <a:spLocks/>
          </p:cNvSpPr>
          <p:nvPr/>
        </p:nvSpPr>
        <p:spPr bwMode="auto">
          <a:xfrm>
            <a:off x="5562600" y="1371600"/>
            <a:ext cx="3429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34137" bIns="0"/>
          <a:lstStyle>
            <a:lvl1pPr marL="174625" indent="-174625" algn="l" defTabSz="576263">
              <a:tabLst>
                <a:tab pos="174625" algn="l"/>
              </a:tabLst>
              <a:defRPr>
                <a:solidFill>
                  <a:schemeClr val="tx1"/>
                </a:solidFill>
                <a:latin typeface="Arial" panose="020B0604020202020204" pitchFamily="34" charset="0"/>
              </a:defRPr>
            </a:lvl1pPr>
            <a:lvl2pPr marL="288925" algn="l" defTabSz="576263">
              <a:tabLst>
                <a:tab pos="174625" algn="l"/>
              </a:tabLst>
              <a:defRPr>
                <a:solidFill>
                  <a:schemeClr val="tx1"/>
                </a:solidFill>
                <a:latin typeface="Arial" panose="020B0604020202020204" pitchFamily="34" charset="0"/>
              </a:defRPr>
            </a:lvl2pPr>
            <a:lvl3pPr marL="576263" algn="l" defTabSz="576263">
              <a:tabLst>
                <a:tab pos="174625" algn="l"/>
              </a:tabLst>
              <a:defRPr>
                <a:solidFill>
                  <a:schemeClr val="tx1"/>
                </a:solidFill>
                <a:latin typeface="Arial" panose="020B0604020202020204" pitchFamily="34" charset="0"/>
              </a:defRPr>
            </a:lvl3pPr>
            <a:lvl4pPr marL="863600" algn="l" defTabSz="576263">
              <a:tabLst>
                <a:tab pos="174625" algn="l"/>
              </a:tabLst>
              <a:defRPr>
                <a:solidFill>
                  <a:schemeClr val="tx1"/>
                </a:solidFill>
                <a:latin typeface="Arial" panose="020B0604020202020204" pitchFamily="34" charset="0"/>
              </a:defRPr>
            </a:lvl4pPr>
            <a:lvl5pPr marL="1152525" algn="l" defTabSz="576263">
              <a:tabLst>
                <a:tab pos="174625" algn="l"/>
              </a:tabLst>
              <a:defRPr>
                <a:solidFill>
                  <a:schemeClr val="tx1"/>
                </a:solidFill>
                <a:latin typeface="Arial" panose="020B0604020202020204" pitchFamily="34" charset="0"/>
              </a:defRPr>
            </a:lvl5pPr>
            <a:lvl6pPr marL="1609725" defTabSz="576263" fontAlgn="base">
              <a:spcBef>
                <a:spcPct val="0"/>
              </a:spcBef>
              <a:spcAft>
                <a:spcPct val="0"/>
              </a:spcAft>
              <a:tabLst>
                <a:tab pos="174625" algn="l"/>
              </a:tabLst>
              <a:defRPr>
                <a:solidFill>
                  <a:schemeClr val="tx1"/>
                </a:solidFill>
                <a:latin typeface="Arial" panose="020B0604020202020204" pitchFamily="34" charset="0"/>
              </a:defRPr>
            </a:lvl6pPr>
            <a:lvl7pPr marL="2066925" defTabSz="576263" fontAlgn="base">
              <a:spcBef>
                <a:spcPct val="0"/>
              </a:spcBef>
              <a:spcAft>
                <a:spcPct val="0"/>
              </a:spcAft>
              <a:tabLst>
                <a:tab pos="174625" algn="l"/>
              </a:tabLst>
              <a:defRPr>
                <a:solidFill>
                  <a:schemeClr val="tx1"/>
                </a:solidFill>
                <a:latin typeface="Arial" panose="020B0604020202020204" pitchFamily="34" charset="0"/>
              </a:defRPr>
            </a:lvl7pPr>
            <a:lvl8pPr marL="2524125" defTabSz="576263" fontAlgn="base">
              <a:spcBef>
                <a:spcPct val="0"/>
              </a:spcBef>
              <a:spcAft>
                <a:spcPct val="0"/>
              </a:spcAft>
              <a:tabLst>
                <a:tab pos="174625" algn="l"/>
              </a:tabLst>
              <a:defRPr>
                <a:solidFill>
                  <a:schemeClr val="tx1"/>
                </a:solidFill>
                <a:latin typeface="Arial" panose="020B0604020202020204" pitchFamily="34" charset="0"/>
              </a:defRPr>
            </a:lvl8pPr>
            <a:lvl9pPr marL="2981325" defTabSz="576263" fontAlgn="base">
              <a:spcBef>
                <a:spcPct val="0"/>
              </a:spcBef>
              <a:spcAft>
                <a:spcPct val="0"/>
              </a:spcAft>
              <a:tabLst>
                <a:tab pos="174625" algn="l"/>
              </a:tabLst>
              <a:defRPr>
                <a:solidFill>
                  <a:schemeClr val="tx1"/>
                </a:solidFill>
                <a:latin typeface="Arial" panose="020B0604020202020204" pitchFamily="34" charset="0"/>
              </a:defRPr>
            </a:lvl9pPr>
          </a:lstStyle>
          <a:p>
            <a:pPr>
              <a:spcBef>
                <a:spcPts val="1675"/>
              </a:spcBef>
              <a:buFontTx/>
              <a:buChar char="•"/>
            </a:pPr>
            <a:r>
              <a:rPr lang="en-US" altLang="en-US" sz="2400" i="0" dirty="0" smtClean="0">
                <a:latin typeface="Calibri" panose="020F0502020204030204" pitchFamily="34" charset="0"/>
                <a:sym typeface="Futura" charset="0"/>
              </a:rPr>
              <a:t>LOS mitigation usually requires expansion of the network</a:t>
            </a:r>
          </a:p>
          <a:p>
            <a:pPr>
              <a:spcBef>
                <a:spcPts val="1675"/>
              </a:spcBef>
              <a:buFontTx/>
              <a:buChar char="•"/>
            </a:pPr>
            <a:r>
              <a:rPr lang="en-US" altLang="en-US" sz="2400" dirty="0" smtClean="0">
                <a:latin typeface="Calibri" panose="020F0502020204030204" pitchFamily="34" charset="0"/>
                <a:sym typeface="Futura" charset="0"/>
              </a:rPr>
              <a:t>LOS</a:t>
            </a:r>
            <a:r>
              <a:rPr lang="en-US" altLang="en-US" sz="2400" i="0" dirty="0" smtClean="0">
                <a:latin typeface="Calibri" panose="020F0502020204030204" pitchFamily="34" charset="0"/>
                <a:sym typeface="Futura" charset="0"/>
              </a:rPr>
              <a:t> </a:t>
            </a:r>
            <a:r>
              <a:rPr lang="en-US" altLang="en-US" sz="2400" i="0" dirty="0">
                <a:latin typeface="Calibri" panose="020F0502020204030204" pitchFamily="34" charset="0"/>
                <a:sym typeface="Futura" charset="0"/>
              </a:rPr>
              <a:t>based analysis generates impacts to other modes and the </a:t>
            </a:r>
            <a:r>
              <a:rPr lang="en-US" altLang="en-US" sz="2400" i="0" dirty="0" smtClean="0">
                <a:latin typeface="Calibri" panose="020F0502020204030204" pitchFamily="34" charset="0"/>
                <a:sym typeface="Futura" charset="0"/>
              </a:rPr>
              <a:t>environment</a:t>
            </a:r>
          </a:p>
          <a:p>
            <a:pPr>
              <a:spcBef>
                <a:spcPts val="1675"/>
              </a:spcBef>
              <a:buFontTx/>
              <a:buChar char="•"/>
            </a:pPr>
            <a:r>
              <a:rPr lang="en-US" altLang="en-US" sz="2400" dirty="0" smtClean="0">
                <a:latin typeface="Calibri" panose="020F0502020204030204" pitchFamily="34" charset="0"/>
                <a:sym typeface="Futura" charset="0"/>
              </a:rPr>
              <a:t>LOS mitigation increases public long-term O&amp;M costs</a:t>
            </a:r>
            <a:endParaRPr lang="en-US" altLang="en-US" sz="2400" i="0" dirty="0" smtClean="0">
              <a:latin typeface="Calibri" panose="020F0502020204030204" pitchFamily="34" charset="0"/>
              <a:sym typeface="Futura" charset="0"/>
            </a:endParaRPr>
          </a:p>
          <a:p>
            <a:pPr>
              <a:spcBef>
                <a:spcPts val="1675"/>
              </a:spcBef>
              <a:buFontTx/>
              <a:buChar char="•"/>
            </a:pPr>
            <a:endParaRPr lang="en-US" altLang="en-US" sz="2400" i="0" dirty="0" smtClean="0">
              <a:latin typeface="Calibri" panose="020F0502020204030204" pitchFamily="34" charset="0"/>
              <a:sym typeface="Futura" charset="0"/>
            </a:endParaRPr>
          </a:p>
        </p:txBody>
      </p:sp>
      <p:sp>
        <p:nvSpPr>
          <p:cNvPr id="5" name="Rectangle 1"/>
          <p:cNvSpPr txBox="1">
            <a:spLocks noChangeArrowheads="1"/>
          </p:cNvSpPr>
          <p:nvPr/>
        </p:nvSpPr>
        <p:spPr>
          <a:xfrm>
            <a:off x="714374" y="228600"/>
            <a:ext cx="8048625" cy="838200"/>
          </a:xfrm>
          <a:prstGeom prst="rect">
            <a:avLst/>
          </a:prstGeom>
          <a:ln/>
          <a:effectLst>
            <a:outerShdw blurRad="127000" algn="ctr" rotWithShape="0">
              <a:schemeClr val="bg2">
                <a:alpha val="54999"/>
              </a:schemeClr>
            </a:outerShdw>
          </a:effectLst>
        </p:spPr>
        <p:txBody>
          <a:bodyPr vert="horz" lIns="45720" rIns="108279"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pPr>
            <a:r>
              <a:rPr lang="en-US" altLang="en-US" sz="4000" b="1" dirty="0" smtClean="0">
                <a:solidFill>
                  <a:srgbClr val="CCFFCC"/>
                </a:solidFill>
                <a:effectLst>
                  <a:outerShdw blurRad="38100" dist="38100" dir="2700000" algn="tl">
                    <a:srgbClr val="000000">
                      <a:alpha val="43137"/>
                    </a:srgbClr>
                  </a:outerShdw>
                </a:effectLst>
              </a:rPr>
              <a:t>Consequences of Current Practice</a:t>
            </a:r>
            <a:endParaRPr lang="en-US" altLang="en-US" sz="4000" b="1" dirty="0">
              <a:solidFill>
                <a:srgbClr val="CC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4286788"/>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ElCaminoProjec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6834" y="1229420"/>
            <a:ext cx="638370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572234" y="5886351"/>
            <a:ext cx="449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dirty="0"/>
              <a:t>Source:  Smart Mobility Framework, Caltrans, 2009</a:t>
            </a:r>
          </a:p>
        </p:txBody>
      </p:sp>
      <p:pic>
        <p:nvPicPr>
          <p:cNvPr id="8" name="Picture 8" descr="2011Logo_transparen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703" y="6494462"/>
            <a:ext cx="2133600" cy="363538"/>
          </a:xfrm>
          <a:prstGeom prst="rect">
            <a:avLst/>
          </a:prstGeom>
          <a:noFill/>
          <a:ln w="9525">
            <a:noFill/>
            <a:miter lim="800000"/>
            <a:headEnd/>
            <a:tailEnd/>
          </a:ln>
        </p:spPr>
      </p:pic>
      <p:sp>
        <p:nvSpPr>
          <p:cNvPr id="9" name="Rectangle 1"/>
          <p:cNvSpPr txBox="1">
            <a:spLocks noChangeArrowheads="1"/>
          </p:cNvSpPr>
          <p:nvPr/>
        </p:nvSpPr>
        <p:spPr>
          <a:xfrm>
            <a:off x="714374" y="228600"/>
            <a:ext cx="8048625" cy="838200"/>
          </a:xfrm>
          <a:prstGeom prst="rect">
            <a:avLst/>
          </a:prstGeom>
          <a:ln/>
          <a:effectLst>
            <a:outerShdw blurRad="127000" algn="ctr" rotWithShape="0">
              <a:schemeClr val="bg2">
                <a:alpha val="54999"/>
              </a:schemeClr>
            </a:outerShdw>
          </a:effectLst>
        </p:spPr>
        <p:txBody>
          <a:bodyPr vert="horz" lIns="45720" rIns="108279"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pPr>
            <a:r>
              <a:rPr lang="en-US" altLang="en-US" sz="4000" b="1" dirty="0" smtClean="0">
                <a:solidFill>
                  <a:srgbClr val="CCFFCC"/>
                </a:solidFill>
                <a:effectLst>
                  <a:outerShdw blurRad="38100" dist="38100" dir="2700000" algn="tl">
                    <a:srgbClr val="000000">
                      <a:alpha val="43137"/>
                    </a:srgbClr>
                  </a:outerShdw>
                </a:effectLst>
              </a:rPr>
              <a:t>Consequences of Current Practice</a:t>
            </a:r>
            <a:endParaRPr lang="en-US" altLang="en-US" sz="4000" b="1" dirty="0">
              <a:solidFill>
                <a:srgbClr val="CC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4098508"/>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GdgaNl89Y2LdIEHNoI1qPL"/>
</p:tagLst>
</file>

<file path=ppt/tags/tag2.xml><?xml version="1.0" encoding="utf-8"?>
<p:tagLst xmlns:a="http://schemas.openxmlformats.org/drawingml/2006/main" xmlns:r="http://schemas.openxmlformats.org/officeDocument/2006/relationships" xmlns:p="http://schemas.openxmlformats.org/presentationml/2006/main">
  <p:tag name="DVSHAPEID" val="iniO8xI8o5234dFLz5DtiJ"/>
  <p:tag name="DVSHEQ" val="-1366478951"/>
</p:tagLst>
</file>

<file path=ppt/tags/tag3.xml><?xml version="1.0" encoding="utf-8"?>
<p:tagLst xmlns:a="http://schemas.openxmlformats.org/drawingml/2006/main" xmlns:r="http://schemas.openxmlformats.org/officeDocument/2006/relationships" xmlns:p="http://schemas.openxmlformats.org/presentationml/2006/main">
  <p:tag name="DVSHAPEID" val="iniO8xI8o5234dFLz5DtiJ"/>
  <p:tag name="DVSHEQ" val="-136647895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5ED4CDF3B74F4093D29E4B61D0886B" ma:contentTypeVersion="16" ma:contentTypeDescription="Create a new document." ma:contentTypeScope="" ma:versionID="91eaf277f0cae0319a6c3b49d80314ef">
  <xsd:schema xmlns:xsd="http://www.w3.org/2001/XMLSchema" xmlns:xs="http://www.w3.org/2001/XMLSchema" xmlns:p="http://schemas.microsoft.com/office/2006/metadata/properties" xmlns:ns2="b16b80fb-1faa-42ab-aa0e-9b19bf8c711c" xmlns:ns3="cab949ca-fe5b-4969-a262-29e28df8c090" targetNamespace="http://schemas.microsoft.com/office/2006/metadata/properties" ma:root="true" ma:fieldsID="c7fd8a954edc412f0114657112136ab6" ns2:_="" ns3:_="">
    <xsd:import namespace="b16b80fb-1faa-42ab-aa0e-9b19bf8c711c"/>
    <xsd:import namespace="cab949ca-fe5b-4969-a262-29e28df8c0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b80fb-1faa-42ab-aa0e-9b19bf8c7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8a6895-5f76-41c6-a046-8d19cda559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b949ca-fe5b-4969-a262-29e28df8c0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071486d-7481-42d5-af26-d94fbf00c533}" ma:internalName="TaxCatchAll" ma:showField="CatchAllData" ma:web="cab949ca-fe5b-4969-a262-29e28df8c0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b949ca-fe5b-4969-a262-29e28df8c090" xsi:nil="true"/>
    <lcf76f155ced4ddcb4097134ff3c332f xmlns="b16b80fb-1faa-42ab-aa0e-9b19bf8c71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B58246E-964E-4F89-8310-67D6DED1E4D9}"/>
</file>

<file path=customXml/itemProps2.xml><?xml version="1.0" encoding="utf-8"?>
<ds:datastoreItem xmlns:ds="http://schemas.openxmlformats.org/officeDocument/2006/customXml" ds:itemID="{94361375-B997-4E31-A1FB-BA73FFD60E21}"/>
</file>

<file path=customXml/itemProps3.xml><?xml version="1.0" encoding="utf-8"?>
<ds:datastoreItem xmlns:ds="http://schemas.openxmlformats.org/officeDocument/2006/customXml" ds:itemID="{30B018C3-4687-4782-A57C-C1A6AA34AFF7}"/>
</file>

<file path=docProps/app.xml><?xml version="1.0" encoding="utf-8"?>
<Properties xmlns="http://schemas.openxmlformats.org/officeDocument/2006/extended-properties" xmlns:vt="http://schemas.openxmlformats.org/officeDocument/2006/docPropsVTypes">
  <Template>ClassicPhotoAlbum</Template>
  <TotalTime>0</TotalTime>
  <Words>1632</Words>
  <Application>Microsoft Office PowerPoint</Application>
  <PresentationFormat>On-screen Show (4:3)</PresentationFormat>
  <Paragraphs>330</Paragraphs>
  <Slides>43</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ＭＳ Ｐゴシック</vt:lpstr>
      <vt:lpstr>Arial</vt:lpstr>
      <vt:lpstr>Calibri</vt:lpstr>
      <vt:lpstr>Century Schoolbook</vt:lpstr>
      <vt:lpstr>Courier New</vt:lpstr>
      <vt:lpstr>Franklin Gothic Book</vt:lpstr>
      <vt:lpstr>Futura</vt:lpstr>
      <vt:lpstr>Futura Condensed</vt:lpstr>
      <vt:lpstr>Gill Sans MT</vt:lpstr>
      <vt:lpstr>Lucida Grande</vt:lpstr>
      <vt:lpstr>Segoe UI</vt:lpstr>
      <vt:lpstr>Times New Roman</vt:lpstr>
      <vt:lpstr>Wingdings</vt:lpstr>
      <vt:lpstr>Wingdings 2</vt:lpstr>
      <vt:lpstr>ClassicPhotoAlbum</vt:lpstr>
      <vt:lpstr>Technic</vt:lpstr>
      <vt:lpstr>Is SB 743 an Evolutionary Change to CEQA Practice?  </vt:lpstr>
      <vt:lpstr>PowerPoint Presentation</vt:lpstr>
      <vt:lpstr>PowerPoint Presentation</vt:lpstr>
      <vt:lpstr>Traditional Planning Process</vt:lpstr>
      <vt:lpstr>PowerPoint Presentation</vt:lpstr>
      <vt:lpstr>PowerPoint Presentation</vt:lpstr>
      <vt:lpstr>PowerPoint Presentation</vt:lpstr>
      <vt:lpstr>PowerPoint Presentation</vt:lpstr>
      <vt:lpstr>PowerPoint Presentation</vt:lpstr>
      <vt:lpstr>PowerPoint Presentation</vt:lpstr>
      <vt:lpstr>Urban Form Consequences</vt:lpstr>
      <vt:lpstr>Urban Form Consequences</vt:lpstr>
      <vt:lpstr>Case Study – City of Manteca</vt:lpstr>
      <vt:lpstr>The New Planning Paradigm - Shifting the Process</vt:lpstr>
      <vt:lpstr>Transportation Analysis Evolution…</vt:lpstr>
      <vt:lpstr>VMT = Volume (or Trips) x Distance</vt:lpstr>
      <vt:lpstr>Boundary VMT Method</vt:lpstr>
      <vt:lpstr>Travel Model VMT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Infrastructure Projects?</vt:lpstr>
      <vt:lpstr>With VMT, Speed Matters….</vt:lpstr>
      <vt:lpstr>VMT vs Fuel Consumption Need to determine the Study Area, the Methodology, and the Threshold</vt:lpstr>
      <vt:lpstr>Conflicting Results?</vt:lpstr>
      <vt:lpstr>PowerPoint Presentation</vt:lpstr>
      <vt:lpstr>Comparison of Daily Vehicle Miles by Land Use Pattern</vt:lpstr>
      <vt:lpstr>2005 Daily VMT for Yolo County</vt:lpstr>
      <vt:lpstr>2035 Daily VMT for Yolo County</vt:lpstr>
      <vt:lpstr>Next Steps When will SB 743 go into effect?</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2011-02-18T16:25:48Z</dcterms:created>
  <dcterms:modified xsi:type="dcterms:W3CDTF">2015-05-28T12:37:16Z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ContentTypeId">
    <vt:lpwstr>0x0101006D5ED4CDF3B74F4093D29E4B61D0886B</vt:lpwstr>
  </property>
  <property fmtid="{D5CDD505-2E9C-101B-9397-08002B2CF9AE}" pid="5" name="MediaServiceImageTags">
    <vt:lpwstr/>
  </property>
</Properties>
</file>